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784" r:id="rId5"/>
  </p:sldMasterIdLst>
  <p:notesMasterIdLst>
    <p:notesMasterId r:id="rId20"/>
  </p:notesMasterIdLst>
  <p:handoutMasterIdLst>
    <p:handoutMasterId r:id="rId21"/>
  </p:handoutMasterIdLst>
  <p:sldIdLst>
    <p:sldId id="509" r:id="rId6"/>
    <p:sldId id="597" r:id="rId7"/>
    <p:sldId id="518" r:id="rId8"/>
    <p:sldId id="610" r:id="rId9"/>
    <p:sldId id="589" r:id="rId10"/>
    <p:sldId id="600" r:id="rId11"/>
    <p:sldId id="602" r:id="rId12"/>
    <p:sldId id="607" r:id="rId13"/>
    <p:sldId id="608" r:id="rId14"/>
    <p:sldId id="603" r:id="rId15"/>
    <p:sldId id="591" r:id="rId16"/>
    <p:sldId id="604" r:id="rId17"/>
    <p:sldId id="606" r:id="rId18"/>
    <p:sldId id="605" r:id="rId19"/>
  </p:sldIdLst>
  <p:sldSz cx="9144000" cy="5184775"/>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FA998-6E5B-8E9C-EA9E-A8FCB0DAD3EE}" name="Fitzgerald, Ann Marie" initials="FAM" userId="S::annafitz@ad.unc.edu::a34dcbdb-9f4d-4d1c-9570-3acc0647ee1a" providerId="AD"/>
  <p188:author id="{8683A5F6-4F32-DB07-7E87-26DD9EBD1FC1}" name="Margie Joyce (Learnitude)" initials="MJ(" userId="Margie Joyce (Learnitu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56A"/>
    <a:srgbClr val="132F69"/>
    <a:srgbClr val="4E4A49"/>
    <a:srgbClr val="8D8B86"/>
    <a:srgbClr val="0E77FF"/>
    <a:srgbClr val="7A9CE8"/>
    <a:srgbClr val="BACEF5"/>
    <a:srgbClr val="4B95CF"/>
    <a:srgbClr val="327CC9"/>
    <a:srgbClr val="5EA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D7ACFA-B4DB-F94F-A9BF-187EED41C97F}" v="29" dt="2024-04-08T21:00:39.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27" autoAdjust="0"/>
    <p:restoredTop sz="94673"/>
  </p:normalViewPr>
  <p:slideViewPr>
    <p:cSldViewPr snapToGrid="0">
      <p:cViewPr varScale="1">
        <p:scale>
          <a:sx n="79" d="100"/>
          <a:sy n="79" d="100"/>
        </p:scale>
        <p:origin x="568" y="52"/>
      </p:cViewPr>
      <p:guideLst>
        <p:guide orient="horz" pos="1633"/>
        <p:guide pos="2880"/>
      </p:guideLst>
    </p:cSldViewPr>
  </p:slideViewPr>
  <p:notesTextViewPr>
    <p:cViewPr>
      <p:scale>
        <a:sx n="1" d="1"/>
        <a:sy n="1" d="1"/>
      </p:scale>
      <p:origin x="0" y="0"/>
    </p:cViewPr>
  </p:notesTextViewPr>
  <p:sorterViewPr>
    <p:cViewPr>
      <p:scale>
        <a:sx n="100" d="100"/>
        <a:sy n="100" d="100"/>
      </p:scale>
      <p:origin x="0" y="-97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4/9/2024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46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slideMaster" Target="../slideMasters/slideMaster2.xml"/><Relationship Id="rId16" Type="http://schemas.openxmlformats.org/officeDocument/2006/relationships/image" Target="../media/image22.jpeg"/><Relationship Id="rId1" Type="http://schemas.openxmlformats.org/officeDocument/2006/relationships/tags" Target="../tags/tag23.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 Id="rId14" Type="http://schemas.openxmlformats.org/officeDocument/2006/relationships/image" Target="../media/image20.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828884"/>
            <a:ext cx="4061631" cy="2246769"/>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1224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a:stretch>
            <a:fillRect/>
          </a:stretch>
        </p:blipFill>
        <p:spPr>
          <a:xfrm>
            <a:off x="6481300" y="4011461"/>
            <a:ext cx="2369477" cy="1070599"/>
          </a:xfrm>
          <a:prstGeom prst="rect">
            <a:avLst/>
          </a:prstGeom>
        </p:spPr>
      </p:pic>
    </p:spTree>
    <p:custDataLst>
      <p:tags r:id="rId1"/>
    </p:custDataLst>
    <p:extLst>
      <p:ext uri="{BB962C8B-B14F-4D97-AF65-F5344CB8AC3E}">
        <p14:creationId xmlns:p14="http://schemas.microsoft.com/office/powerpoint/2010/main" val="15154431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081899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112362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2130499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a:srcRect t="13833" b="2665"/>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388202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2156246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3026685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500708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rgbClr val="8D8B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16871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09" name="Straight Connector 208">
            <a:extLst>
              <a:ext uri="{FF2B5EF4-FFF2-40B4-BE49-F238E27FC236}">
                <a16:creationId xmlns:a16="http://schemas.microsoft.com/office/drawing/2014/main" id="{81905C97-585B-89BC-DAC0-02BB62D32D04}"/>
              </a:ext>
            </a:extLst>
          </p:cNvPr>
          <p:cNvCxnSpPr>
            <a:cxnSpLocks/>
          </p:cNvCxnSpPr>
          <p:nvPr userDrawn="1"/>
        </p:nvCxnSpPr>
        <p:spPr>
          <a:xfrm>
            <a:off x="8705671"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8BF61AA-AB49-AFB8-34BC-3F645E6DE920}"/>
              </a:ext>
            </a:extLst>
          </p:cNvPr>
          <p:cNvCxnSpPr>
            <a:cxnSpLocks/>
          </p:cNvCxnSpPr>
          <p:nvPr userDrawn="1"/>
        </p:nvCxnSpPr>
        <p:spPr>
          <a:xfrm>
            <a:off x="657436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982CAB0-1A07-15BB-C963-6D5E7E70E2FE}"/>
              </a:ext>
            </a:extLst>
          </p:cNvPr>
          <p:cNvCxnSpPr>
            <a:cxnSpLocks/>
          </p:cNvCxnSpPr>
          <p:nvPr userDrawn="1"/>
        </p:nvCxnSpPr>
        <p:spPr>
          <a:xfrm>
            <a:off x="437581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75C4CF-6EED-DA36-7F5C-F61572E0340E}"/>
              </a:ext>
            </a:extLst>
          </p:cNvPr>
          <p:cNvSpPr/>
          <p:nvPr userDrawn="1"/>
        </p:nvSpPr>
        <p:spPr>
          <a:xfrm>
            <a:off x="-5912" y="1504352"/>
            <a:ext cx="9149912" cy="3672434"/>
          </a:xfrm>
          <a:prstGeom prst="rect">
            <a:avLst/>
          </a:prstGeom>
          <a:solidFill>
            <a:srgbClr val="D2F5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4" name="Straight Connector 203">
            <a:extLst>
              <a:ext uri="{FF2B5EF4-FFF2-40B4-BE49-F238E27FC236}">
                <a16:creationId xmlns:a16="http://schemas.microsoft.com/office/drawing/2014/main" id="{66B58553-A2EB-99B7-749D-776A9152BB2E}"/>
              </a:ext>
            </a:extLst>
          </p:cNvPr>
          <p:cNvCxnSpPr>
            <a:cxnSpLocks/>
          </p:cNvCxnSpPr>
          <p:nvPr userDrawn="1"/>
        </p:nvCxnSpPr>
        <p:spPr>
          <a:xfrm>
            <a:off x="2218642" y="217648"/>
            <a:ext cx="0" cy="1680919"/>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pic>
        <p:nvPicPr>
          <p:cNvPr id="9" name="Graphic 8" descr="Target with solid fill">
            <a:extLst>
              <a:ext uri="{FF2B5EF4-FFF2-40B4-BE49-F238E27FC236}">
                <a16:creationId xmlns:a16="http://schemas.microsoft.com/office/drawing/2014/main" id="{FB812C70-91BA-628C-3037-6DF233BD7F4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6742" y="1573411"/>
            <a:ext cx="205740" cy="207391"/>
          </a:xfrm>
          <a:prstGeom prst="rect">
            <a:avLst/>
          </a:prstGeom>
        </p:spPr>
      </p:pic>
      <p:grpSp>
        <p:nvGrpSpPr>
          <p:cNvPr id="175" name="Group 174">
            <a:extLst>
              <a:ext uri="{FF2B5EF4-FFF2-40B4-BE49-F238E27FC236}">
                <a16:creationId xmlns:a16="http://schemas.microsoft.com/office/drawing/2014/main" id="{BA760758-77F5-9F9E-294B-41BE9E28EF32}"/>
              </a:ext>
            </a:extLst>
          </p:cNvPr>
          <p:cNvGrpSpPr/>
          <p:nvPr userDrawn="1"/>
        </p:nvGrpSpPr>
        <p:grpSpPr>
          <a:xfrm>
            <a:off x="299460" y="1840960"/>
            <a:ext cx="2093381" cy="1190131"/>
            <a:chOff x="421079" y="2421777"/>
            <a:chExt cx="2791174" cy="1574209"/>
          </a:xfrm>
        </p:grpSpPr>
        <p:sp>
          <p:nvSpPr>
            <p:cNvPr id="33" name="Rectangle 32">
              <a:extLst>
                <a:ext uri="{FF2B5EF4-FFF2-40B4-BE49-F238E27FC236}">
                  <a16:creationId xmlns:a16="http://schemas.microsoft.com/office/drawing/2014/main" id="{9EB2EDCA-119C-B7FA-038E-31A58C5E469D}"/>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34" name="TextBox 33">
              <a:extLst>
                <a:ext uri="{FF2B5EF4-FFF2-40B4-BE49-F238E27FC236}">
                  <a16:creationId xmlns:a16="http://schemas.microsoft.com/office/drawing/2014/main" id="{97ACDFE7-206B-3E26-15AD-426A06310797}"/>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74" name="Group 173">
              <a:extLst>
                <a:ext uri="{FF2B5EF4-FFF2-40B4-BE49-F238E27FC236}">
                  <a16:creationId xmlns:a16="http://schemas.microsoft.com/office/drawing/2014/main" id="{2D17E8CD-A487-1761-6097-BACB1FC3153F}"/>
                </a:ext>
              </a:extLst>
            </p:cNvPr>
            <p:cNvGrpSpPr/>
            <p:nvPr userDrawn="1"/>
          </p:nvGrpSpPr>
          <p:grpSpPr>
            <a:xfrm>
              <a:off x="2661540" y="2421777"/>
              <a:ext cx="550713" cy="590151"/>
              <a:chOff x="2661540" y="2421777"/>
              <a:chExt cx="550713" cy="590151"/>
            </a:xfrm>
          </p:grpSpPr>
          <p:sp>
            <p:nvSpPr>
              <p:cNvPr id="37" name="Isosceles Triangle 30">
                <a:extLst>
                  <a:ext uri="{FF2B5EF4-FFF2-40B4-BE49-F238E27FC236}">
                    <a16:creationId xmlns:a16="http://schemas.microsoft.com/office/drawing/2014/main" id="{AE86ABEC-AAFD-8134-3701-A34FBC37BB3A}"/>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Graphic 37" descr="Speedometer Middle with solid fill">
                <a:extLst>
                  <a:ext uri="{FF2B5EF4-FFF2-40B4-BE49-F238E27FC236}">
                    <a16:creationId xmlns:a16="http://schemas.microsoft.com/office/drawing/2014/main" id="{EF8BE5B6-2BEC-F81B-3233-333DE59BA2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62" name="Group 161">
            <a:extLst>
              <a:ext uri="{FF2B5EF4-FFF2-40B4-BE49-F238E27FC236}">
                <a16:creationId xmlns:a16="http://schemas.microsoft.com/office/drawing/2014/main" id="{3EE40D07-9CD8-022B-2A1C-93189079496E}"/>
              </a:ext>
            </a:extLst>
          </p:cNvPr>
          <p:cNvGrpSpPr/>
          <p:nvPr userDrawn="1"/>
        </p:nvGrpSpPr>
        <p:grpSpPr>
          <a:xfrm>
            <a:off x="299461" y="3051107"/>
            <a:ext cx="2074550" cy="976906"/>
            <a:chOff x="338317" y="4016920"/>
            <a:chExt cx="2766068" cy="1292172"/>
          </a:xfrm>
        </p:grpSpPr>
        <p:sp>
          <p:nvSpPr>
            <p:cNvPr id="39" name="Rectangle 38">
              <a:extLst>
                <a:ext uri="{FF2B5EF4-FFF2-40B4-BE49-F238E27FC236}">
                  <a16:creationId xmlns:a16="http://schemas.microsoft.com/office/drawing/2014/main" id="{F2DEAECC-5CE2-17F3-BD4F-FDFEF847BDE5}"/>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30EA3D67-004D-DBD3-70CE-F7E4C40956CB}"/>
                </a:ext>
              </a:extLst>
            </p:cNvPr>
            <p:cNvSpPr txBox="1"/>
            <p:nvPr userDrawn="1"/>
          </p:nvSpPr>
          <p:spPr>
            <a:xfrm rot="16200000">
              <a:off x="2298604" y="4503310"/>
              <a:ext cx="1273008"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sp>
        <p:nvSpPr>
          <p:cNvPr id="46" name="TextBox 45">
            <a:extLst>
              <a:ext uri="{FF2B5EF4-FFF2-40B4-BE49-F238E27FC236}">
                <a16:creationId xmlns:a16="http://schemas.microsoft.com/office/drawing/2014/main" id="{3E4A7773-6336-29A0-81AA-129460723E20}"/>
              </a:ext>
            </a:extLst>
          </p:cNvPr>
          <p:cNvSpPr txBox="1"/>
          <p:nvPr userDrawn="1"/>
        </p:nvSpPr>
        <p:spPr>
          <a:xfrm>
            <a:off x="779965"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REACH</a:t>
            </a:r>
            <a:endParaRPr lang="en-US" sz="900" b="1" spc="225" dirty="0">
              <a:solidFill>
                <a:schemeClr val="tx1"/>
              </a:solidFill>
              <a:latin typeface="Franklin Gothic Heavy" panose="020B0903020102020204" pitchFamily="34" charset="0"/>
              <a:cs typeface="Arial" panose="020B0604020202020204" pitchFamily="34" charset="0"/>
            </a:endParaRPr>
          </a:p>
        </p:txBody>
      </p:sp>
      <p:pic>
        <p:nvPicPr>
          <p:cNvPr id="50" name="Picture 49" descr="Icon&#10;&#10;Description automatically generated">
            <a:extLst>
              <a:ext uri="{FF2B5EF4-FFF2-40B4-BE49-F238E27FC236}">
                <a16:creationId xmlns:a16="http://schemas.microsoft.com/office/drawing/2014/main" id="{7FB9AF62-CE99-90B8-2564-49C42847D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5159" y="522851"/>
            <a:ext cx="342900" cy="345652"/>
          </a:xfrm>
          <a:prstGeom prst="rect">
            <a:avLst/>
          </a:prstGeom>
        </p:spPr>
      </p:pic>
      <p:sp>
        <p:nvSpPr>
          <p:cNvPr id="51" name="TextBox 50">
            <a:extLst>
              <a:ext uri="{FF2B5EF4-FFF2-40B4-BE49-F238E27FC236}">
                <a16:creationId xmlns:a16="http://schemas.microsoft.com/office/drawing/2014/main" id="{E311CF4C-BE8B-B237-C271-9933229C7C05}"/>
              </a:ext>
            </a:extLst>
          </p:cNvPr>
          <p:cNvSpPr txBox="1"/>
          <p:nvPr userDrawn="1"/>
        </p:nvSpPr>
        <p:spPr>
          <a:xfrm>
            <a:off x="5043311" y="331016"/>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PREVENT</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C09AC43-870E-4650-5BDC-120F5C2C1EAF}"/>
              </a:ext>
            </a:extLst>
          </p:cNvPr>
          <p:cNvSpPr txBox="1"/>
          <p:nvPr userDrawn="1"/>
        </p:nvSpPr>
        <p:spPr>
          <a:xfrm>
            <a:off x="7246671" y="331016"/>
            <a:ext cx="105328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SUSTAIN</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21C8550-5035-5923-1C6F-0F917FDE172C}"/>
              </a:ext>
            </a:extLst>
          </p:cNvPr>
          <p:cNvSpPr/>
          <p:nvPr/>
        </p:nvSpPr>
        <p:spPr>
          <a:xfrm>
            <a:off x="318744" y="967849"/>
            <a:ext cx="2057400" cy="55304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sp>
        <p:nvSpPr>
          <p:cNvPr id="60" name="Arrow: Down 59">
            <a:extLst>
              <a:ext uri="{FF2B5EF4-FFF2-40B4-BE49-F238E27FC236}">
                <a16:creationId xmlns:a16="http://schemas.microsoft.com/office/drawing/2014/main" id="{D58DD18B-C58B-47E3-3B44-28E4C1EEF384}"/>
              </a:ext>
            </a:extLst>
          </p:cNvPr>
          <p:cNvSpPr/>
          <p:nvPr/>
        </p:nvSpPr>
        <p:spPr>
          <a:xfrm flipV="1">
            <a:off x="388917" y="1077108"/>
            <a:ext cx="137160" cy="13826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lowchart: Off-page Connector 54">
            <a:extLst>
              <a:ext uri="{FF2B5EF4-FFF2-40B4-BE49-F238E27FC236}">
                <a16:creationId xmlns:a16="http://schemas.microsoft.com/office/drawing/2014/main" id="{90F356E9-DBAE-D98C-0EA8-9E17DF1C446B}"/>
              </a:ext>
            </a:extLst>
          </p:cNvPr>
          <p:cNvSpPr/>
          <p:nvPr/>
        </p:nvSpPr>
        <p:spPr>
          <a:xfrm flipV="1">
            <a:off x="305090" y="1373258"/>
            <a:ext cx="2084529" cy="414782"/>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TextBox 55">
            <a:extLst>
              <a:ext uri="{FF2B5EF4-FFF2-40B4-BE49-F238E27FC236}">
                <a16:creationId xmlns:a16="http://schemas.microsoft.com/office/drawing/2014/main" id="{CF3E130B-4491-7203-644F-D09BBD012607}"/>
              </a:ext>
            </a:extLst>
          </p:cNvPr>
          <p:cNvSpPr txBox="1"/>
          <p:nvPr/>
        </p:nvSpPr>
        <p:spPr>
          <a:xfrm>
            <a:off x="474634" y="1465936"/>
            <a:ext cx="1724306"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40 million people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by 2022</a:t>
            </a:r>
          </a:p>
        </p:txBody>
      </p:sp>
      <p:pic>
        <p:nvPicPr>
          <p:cNvPr id="57" name="Graphic 56">
            <a:extLst>
              <a:ext uri="{FF2B5EF4-FFF2-40B4-BE49-F238E27FC236}">
                <a16:creationId xmlns:a16="http://schemas.microsoft.com/office/drawing/2014/main" id="{DA9F8DC4-2E9B-BFA6-937A-EE02DFA278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693" y="1526592"/>
            <a:ext cx="232361" cy="199042"/>
          </a:xfrm>
          <a:prstGeom prst="rect">
            <a:avLst/>
          </a:prstGeom>
        </p:spPr>
      </p:pic>
      <p:sp>
        <p:nvSpPr>
          <p:cNvPr id="66" name="Rectangle 65">
            <a:extLst>
              <a:ext uri="{FF2B5EF4-FFF2-40B4-BE49-F238E27FC236}">
                <a16:creationId xmlns:a16="http://schemas.microsoft.com/office/drawing/2014/main" id="{8FBC2249-521F-578C-C61F-B447F5AA4F58}"/>
              </a:ext>
            </a:extLst>
          </p:cNvPr>
          <p:cNvSpPr/>
          <p:nvPr/>
        </p:nvSpPr>
        <p:spPr>
          <a:xfrm>
            <a:off x="2462190" y="967849"/>
            <a:ext cx="2057400" cy="55304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Down 67">
            <a:extLst>
              <a:ext uri="{FF2B5EF4-FFF2-40B4-BE49-F238E27FC236}">
                <a16:creationId xmlns:a16="http://schemas.microsoft.com/office/drawing/2014/main" id="{DD7B2E8C-D796-F66D-7432-22CD17AFCF3E}"/>
              </a:ext>
            </a:extLst>
          </p:cNvPr>
          <p:cNvSpPr/>
          <p:nvPr/>
        </p:nvSpPr>
        <p:spPr>
          <a:xfrm flipV="1">
            <a:off x="2557986" y="1077108"/>
            <a:ext cx="137160" cy="138261"/>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lowchart: Off-page Connector 62">
            <a:extLst>
              <a:ext uri="{FF2B5EF4-FFF2-40B4-BE49-F238E27FC236}">
                <a16:creationId xmlns:a16="http://schemas.microsoft.com/office/drawing/2014/main" id="{C82F18FA-739D-35B3-8542-AC8899F47EB0}"/>
              </a:ext>
            </a:extLst>
          </p:cNvPr>
          <p:cNvSpPr/>
          <p:nvPr/>
        </p:nvSpPr>
        <p:spPr>
          <a:xfrm flipV="1">
            <a:off x="2449437" y="1395794"/>
            <a:ext cx="2084529" cy="414782"/>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64" name="TextBox 63">
            <a:extLst>
              <a:ext uri="{FF2B5EF4-FFF2-40B4-BE49-F238E27FC236}">
                <a16:creationId xmlns:a16="http://schemas.microsoft.com/office/drawing/2014/main" id="{66C1D3C7-23DD-FA31-B8A8-6674DF13533E}"/>
              </a:ext>
            </a:extLst>
          </p:cNvPr>
          <p:cNvSpPr txBox="1"/>
          <p:nvPr/>
        </p:nvSpPr>
        <p:spPr>
          <a:xfrm>
            <a:off x="2909932" y="1535207"/>
            <a:ext cx="1349624" cy="219291"/>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success 90%</a:t>
            </a:r>
          </a:p>
        </p:txBody>
      </p:sp>
      <p:pic>
        <p:nvPicPr>
          <p:cNvPr id="65" name="Graphic 64">
            <a:extLst>
              <a:ext uri="{FF2B5EF4-FFF2-40B4-BE49-F238E27FC236}">
                <a16:creationId xmlns:a16="http://schemas.microsoft.com/office/drawing/2014/main" id="{C61AD173-7256-91AE-F364-E40144BE15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3202" y="1533947"/>
            <a:ext cx="232361" cy="199042"/>
          </a:xfrm>
          <a:prstGeom prst="rect">
            <a:avLst/>
          </a:prstGeom>
        </p:spPr>
      </p:pic>
      <p:sp>
        <p:nvSpPr>
          <p:cNvPr id="74" name="Rectangle 73">
            <a:extLst>
              <a:ext uri="{FF2B5EF4-FFF2-40B4-BE49-F238E27FC236}">
                <a16:creationId xmlns:a16="http://schemas.microsoft.com/office/drawing/2014/main" id="{B32C7190-C15A-3D3E-B689-6215F7139133}"/>
              </a:ext>
            </a:extLst>
          </p:cNvPr>
          <p:cNvSpPr/>
          <p:nvPr/>
        </p:nvSpPr>
        <p:spPr>
          <a:xfrm>
            <a:off x="4632027" y="967849"/>
            <a:ext cx="2052285" cy="55304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6" name="Arrow: Down 75">
            <a:extLst>
              <a:ext uri="{FF2B5EF4-FFF2-40B4-BE49-F238E27FC236}">
                <a16:creationId xmlns:a16="http://schemas.microsoft.com/office/drawing/2014/main" id="{3551E99A-97EA-D2CB-A1A8-7D4B2CB95F97}"/>
              </a:ext>
            </a:extLst>
          </p:cNvPr>
          <p:cNvSpPr/>
          <p:nvPr/>
        </p:nvSpPr>
        <p:spPr>
          <a:xfrm flipV="1">
            <a:off x="4736267" y="1077108"/>
            <a:ext cx="137160" cy="13826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lowchart: Off-page Connector 70">
            <a:extLst>
              <a:ext uri="{FF2B5EF4-FFF2-40B4-BE49-F238E27FC236}">
                <a16:creationId xmlns:a16="http://schemas.microsoft.com/office/drawing/2014/main" id="{A12FE00C-A68A-D948-361F-C296746EB7E2}"/>
              </a:ext>
            </a:extLst>
          </p:cNvPr>
          <p:cNvSpPr/>
          <p:nvPr/>
        </p:nvSpPr>
        <p:spPr>
          <a:xfrm flipV="1">
            <a:off x="4616383" y="1395794"/>
            <a:ext cx="2084832" cy="414782"/>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72" name="TextBox 71">
            <a:extLst>
              <a:ext uri="{FF2B5EF4-FFF2-40B4-BE49-F238E27FC236}">
                <a16:creationId xmlns:a16="http://schemas.microsoft.com/office/drawing/2014/main" id="{DF4CAA7F-281F-4724-4A27-B50303301DDA}"/>
              </a:ext>
            </a:extLst>
          </p:cNvPr>
          <p:cNvSpPr txBox="1"/>
          <p:nvPr/>
        </p:nvSpPr>
        <p:spPr>
          <a:xfrm>
            <a:off x="4893001" y="1471511"/>
            <a:ext cx="1665083"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30 million on TB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preventative treatment (TPT)</a:t>
            </a:r>
          </a:p>
        </p:txBody>
      </p:sp>
      <p:pic>
        <p:nvPicPr>
          <p:cNvPr id="73" name="Graphic 72">
            <a:extLst>
              <a:ext uri="{FF2B5EF4-FFF2-40B4-BE49-F238E27FC236}">
                <a16:creationId xmlns:a16="http://schemas.microsoft.com/office/drawing/2014/main" id="{E962766C-1DE2-8273-A2DE-CB1B9214B4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9514" y="1533947"/>
            <a:ext cx="232361" cy="199042"/>
          </a:xfrm>
          <a:prstGeom prst="rect">
            <a:avLst/>
          </a:prstGeom>
        </p:spPr>
      </p:pic>
      <p:sp>
        <p:nvSpPr>
          <p:cNvPr id="82" name="Rectangle 81">
            <a:extLst>
              <a:ext uri="{FF2B5EF4-FFF2-40B4-BE49-F238E27FC236}">
                <a16:creationId xmlns:a16="http://schemas.microsoft.com/office/drawing/2014/main" id="{4ED0414F-7321-48E3-3DD4-1160E94C544E}"/>
              </a:ext>
            </a:extLst>
          </p:cNvPr>
          <p:cNvSpPr/>
          <p:nvPr/>
        </p:nvSpPr>
        <p:spPr>
          <a:xfrm>
            <a:off x="6777752" y="967849"/>
            <a:ext cx="2057400" cy="5530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4" name="Arrow: Down 83">
            <a:extLst>
              <a:ext uri="{FF2B5EF4-FFF2-40B4-BE49-F238E27FC236}">
                <a16:creationId xmlns:a16="http://schemas.microsoft.com/office/drawing/2014/main" id="{4E8C1195-90E8-5361-9A99-9C879AC63071}"/>
              </a:ext>
            </a:extLst>
          </p:cNvPr>
          <p:cNvSpPr/>
          <p:nvPr/>
        </p:nvSpPr>
        <p:spPr>
          <a:xfrm flipV="1">
            <a:off x="6852686" y="1077108"/>
            <a:ext cx="137160" cy="1382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Flowchart: Off-page Connector 78">
            <a:extLst>
              <a:ext uri="{FF2B5EF4-FFF2-40B4-BE49-F238E27FC236}">
                <a16:creationId xmlns:a16="http://schemas.microsoft.com/office/drawing/2014/main" id="{5155BB4E-08AF-9437-988B-759E016E20BA}"/>
              </a:ext>
            </a:extLst>
          </p:cNvPr>
          <p:cNvSpPr/>
          <p:nvPr/>
        </p:nvSpPr>
        <p:spPr>
          <a:xfrm flipV="1">
            <a:off x="6764036" y="1395794"/>
            <a:ext cx="2084832" cy="414782"/>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80" name="TextBox 79">
            <a:extLst>
              <a:ext uri="{FF2B5EF4-FFF2-40B4-BE49-F238E27FC236}">
                <a16:creationId xmlns:a16="http://schemas.microsoft.com/office/drawing/2014/main" id="{4DE7F85B-C522-1F5D-6EF8-BEAF79029772}"/>
              </a:ext>
            </a:extLst>
          </p:cNvPr>
          <p:cNvSpPr txBox="1"/>
          <p:nvPr/>
        </p:nvSpPr>
        <p:spPr>
          <a:xfrm>
            <a:off x="7147257" y="1471511"/>
            <a:ext cx="1467087"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Global investments reach</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 $13 billion by 2022</a:t>
            </a:r>
          </a:p>
        </p:txBody>
      </p:sp>
      <p:pic>
        <p:nvPicPr>
          <p:cNvPr id="81" name="Graphic 80">
            <a:extLst>
              <a:ext uri="{FF2B5EF4-FFF2-40B4-BE49-F238E27FC236}">
                <a16:creationId xmlns:a16="http://schemas.microsoft.com/office/drawing/2014/main" id="{16763658-4C27-9E26-68A7-A8588A519B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3414" y="1537624"/>
            <a:ext cx="232361" cy="199042"/>
          </a:xfrm>
          <a:prstGeom prst="rect">
            <a:avLst/>
          </a:prstGeom>
        </p:spPr>
      </p:pic>
      <p:grpSp>
        <p:nvGrpSpPr>
          <p:cNvPr id="36" name="Group 35">
            <a:extLst>
              <a:ext uri="{FF2B5EF4-FFF2-40B4-BE49-F238E27FC236}">
                <a16:creationId xmlns:a16="http://schemas.microsoft.com/office/drawing/2014/main" id="{9C9B95C5-2558-9803-3E08-AE24921C5E9B}"/>
              </a:ext>
            </a:extLst>
          </p:cNvPr>
          <p:cNvGrpSpPr/>
          <p:nvPr/>
        </p:nvGrpSpPr>
        <p:grpSpPr>
          <a:xfrm>
            <a:off x="163908" y="124474"/>
            <a:ext cx="8810875" cy="1409473"/>
            <a:chOff x="218544" y="164645"/>
            <a:chExt cx="11747833" cy="1864336"/>
          </a:xfrm>
        </p:grpSpPr>
        <p:cxnSp>
          <p:nvCxnSpPr>
            <p:cNvPr id="125" name="Straight Connector 124">
              <a:extLst>
                <a:ext uri="{FF2B5EF4-FFF2-40B4-BE49-F238E27FC236}">
                  <a16:creationId xmlns:a16="http://schemas.microsoft.com/office/drawing/2014/main" id="{10A071DB-DE9A-E1ED-790B-47965256B769}"/>
                </a:ext>
              </a:extLst>
            </p:cNvPr>
            <p:cNvCxnSpPr>
              <a:cxnSpLocks/>
            </p:cNvCxnSpPr>
            <p:nvPr userDrawn="1"/>
          </p:nvCxnSpPr>
          <p:spPr>
            <a:xfrm>
              <a:off x="11966377" y="180669"/>
              <a:ext cx="0" cy="180916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20CA35-5CFA-EC8F-0951-84841C16871E}"/>
                </a:ext>
              </a:extLst>
            </p:cNvPr>
            <p:cNvCxnSpPr>
              <a:cxnSpLocks/>
            </p:cNvCxnSpPr>
            <p:nvPr userDrawn="1"/>
          </p:nvCxnSpPr>
          <p:spPr>
            <a:xfrm flipH="1">
              <a:off x="218544" y="164645"/>
              <a:ext cx="0" cy="18643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CE9B1F7-086A-1F51-03DB-71A6E8E5DDBA}"/>
                </a:ext>
              </a:extLst>
            </p:cNvPr>
            <p:cNvCxnSpPr>
              <a:cxnSpLocks/>
            </p:cNvCxnSpPr>
            <p:nvPr userDrawn="1"/>
          </p:nvCxnSpPr>
          <p:spPr>
            <a:xfrm>
              <a:off x="218544" y="164645"/>
              <a:ext cx="3701392" cy="16024"/>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D242CD6-3D21-D1BB-BBEA-339E5C226BE2}"/>
                </a:ext>
              </a:extLst>
            </p:cNvPr>
            <p:cNvCxnSpPr>
              <a:cxnSpLocks/>
            </p:cNvCxnSpPr>
            <p:nvPr userDrawn="1"/>
          </p:nvCxnSpPr>
          <p:spPr>
            <a:xfrm flipH="1" flipV="1">
              <a:off x="8293511" y="164645"/>
              <a:ext cx="3672866" cy="0"/>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948DF11D-CF18-12D9-E2F4-86AE72DD2F13}"/>
              </a:ext>
            </a:extLst>
          </p:cNvPr>
          <p:cNvSpPr txBox="1"/>
          <p:nvPr/>
        </p:nvSpPr>
        <p:spPr>
          <a:xfrm>
            <a:off x="3013440"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CURE</a:t>
            </a:r>
            <a:endParaRPr lang="en-US" sz="900" b="1" spc="225" dirty="0">
              <a:solidFill>
                <a:schemeClr val="tx1"/>
              </a:solidFill>
              <a:latin typeface="Franklin Gothic Heavy" panose="020B09030201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531B1B2F-482B-C7F2-127A-C2DBE589421A}"/>
              </a:ext>
            </a:extLst>
          </p:cNvPr>
          <p:cNvGrpSpPr/>
          <p:nvPr/>
        </p:nvGrpSpPr>
        <p:grpSpPr>
          <a:xfrm>
            <a:off x="2468272" y="3945281"/>
            <a:ext cx="2097395" cy="1147985"/>
            <a:chOff x="3234839" y="5186984"/>
            <a:chExt cx="2796526" cy="1518462"/>
          </a:xfrm>
        </p:grpSpPr>
        <p:sp>
          <p:nvSpPr>
            <p:cNvPr id="141" name="Rectangle 140">
              <a:extLst>
                <a:ext uri="{FF2B5EF4-FFF2-40B4-BE49-F238E27FC236}">
                  <a16:creationId xmlns:a16="http://schemas.microsoft.com/office/drawing/2014/main" id="{5EB5E449-BFF4-55CB-C076-96C7064B3C28}"/>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2" name="TextBox 141">
              <a:extLst>
                <a:ext uri="{FF2B5EF4-FFF2-40B4-BE49-F238E27FC236}">
                  <a16:creationId xmlns:a16="http://schemas.microsoft.com/office/drawing/2014/main" id="{88F56C14-0EBF-5F76-DED1-7F15A4699E45}"/>
                </a:ext>
              </a:extLst>
            </p:cNvPr>
            <p:cNvSpPr txBox="1"/>
            <p:nvPr userDrawn="1"/>
          </p:nvSpPr>
          <p:spPr>
            <a:xfrm rot="16200000">
              <a:off x="5312003"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3" name="Isosceles Triangle 131">
              <a:extLst>
                <a:ext uri="{FF2B5EF4-FFF2-40B4-BE49-F238E27FC236}">
                  <a16:creationId xmlns:a16="http://schemas.microsoft.com/office/drawing/2014/main" id="{4C115825-7A72-3FFD-341F-581CA78C9D49}"/>
                </a:ext>
              </a:extLst>
            </p:cNvPr>
            <p:cNvSpPr/>
            <p:nvPr userDrawn="1"/>
          </p:nvSpPr>
          <p:spPr>
            <a:xfrm rot="3504354">
              <a:off x="5438383"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4" name="Graphic 143" descr="Network outline">
              <a:extLst>
                <a:ext uri="{FF2B5EF4-FFF2-40B4-BE49-F238E27FC236}">
                  <a16:creationId xmlns:a16="http://schemas.microsoft.com/office/drawing/2014/main" id="{715C5FB1-E306-9E1B-CFF7-AE074EB2FF0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45" name="Group 144">
            <a:extLst>
              <a:ext uri="{FF2B5EF4-FFF2-40B4-BE49-F238E27FC236}">
                <a16:creationId xmlns:a16="http://schemas.microsoft.com/office/drawing/2014/main" id="{45F73127-6C68-FD5A-7B71-71D47698F4D2}"/>
              </a:ext>
            </a:extLst>
          </p:cNvPr>
          <p:cNvGrpSpPr/>
          <p:nvPr/>
        </p:nvGrpSpPr>
        <p:grpSpPr>
          <a:xfrm>
            <a:off x="299460" y="3945281"/>
            <a:ext cx="2102878" cy="1147985"/>
            <a:chOff x="3234839" y="5186984"/>
            <a:chExt cx="2803837" cy="1518462"/>
          </a:xfrm>
        </p:grpSpPr>
        <p:sp>
          <p:nvSpPr>
            <p:cNvPr id="146" name="Rectangle 145">
              <a:extLst>
                <a:ext uri="{FF2B5EF4-FFF2-40B4-BE49-F238E27FC236}">
                  <a16:creationId xmlns:a16="http://schemas.microsoft.com/office/drawing/2014/main" id="{94B27A1C-DF5E-BC81-A2E0-24A29FFAC31C}"/>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7" name="TextBox 146">
              <a:extLst>
                <a:ext uri="{FF2B5EF4-FFF2-40B4-BE49-F238E27FC236}">
                  <a16:creationId xmlns:a16="http://schemas.microsoft.com/office/drawing/2014/main" id="{818081A0-008B-00AB-94E4-329595F1E18B}"/>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8" name="Isosceles Triangle 131">
              <a:extLst>
                <a:ext uri="{FF2B5EF4-FFF2-40B4-BE49-F238E27FC236}">
                  <a16:creationId xmlns:a16="http://schemas.microsoft.com/office/drawing/2014/main" id="{B8D6ED18-7508-F896-B117-B6D599FA0D85}"/>
                </a:ext>
              </a:extLst>
            </p:cNvPr>
            <p:cNvSpPr/>
            <p:nvPr userDrawn="1"/>
          </p:nvSpPr>
          <p:spPr>
            <a:xfrm rot="3504354">
              <a:off x="5445694"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9" name="Graphic 148" descr="Network outline">
              <a:extLst>
                <a:ext uri="{FF2B5EF4-FFF2-40B4-BE49-F238E27FC236}">
                  <a16:creationId xmlns:a16="http://schemas.microsoft.com/office/drawing/2014/main" id="{D3E33977-F46C-7CE0-3812-DDB5287503E9}"/>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2" name="Group 151">
            <a:extLst>
              <a:ext uri="{FF2B5EF4-FFF2-40B4-BE49-F238E27FC236}">
                <a16:creationId xmlns:a16="http://schemas.microsoft.com/office/drawing/2014/main" id="{C30ECE0D-F965-102E-11F1-E36EDD013146}"/>
              </a:ext>
            </a:extLst>
          </p:cNvPr>
          <p:cNvGrpSpPr/>
          <p:nvPr/>
        </p:nvGrpSpPr>
        <p:grpSpPr>
          <a:xfrm>
            <a:off x="4618418" y="3945281"/>
            <a:ext cx="2096346" cy="1147985"/>
            <a:chOff x="3234839" y="5186984"/>
            <a:chExt cx="2795128" cy="1518462"/>
          </a:xfrm>
        </p:grpSpPr>
        <p:sp>
          <p:nvSpPr>
            <p:cNvPr id="153" name="Rectangle 152">
              <a:extLst>
                <a:ext uri="{FF2B5EF4-FFF2-40B4-BE49-F238E27FC236}">
                  <a16:creationId xmlns:a16="http://schemas.microsoft.com/office/drawing/2014/main" id="{AF2B4F91-AE19-5662-6C2F-D8D369027043}"/>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4" name="TextBox 153">
              <a:extLst>
                <a:ext uri="{FF2B5EF4-FFF2-40B4-BE49-F238E27FC236}">
                  <a16:creationId xmlns:a16="http://schemas.microsoft.com/office/drawing/2014/main" id="{36DCF0A8-7F47-1DCC-6068-98FD3DCBD73E}"/>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55" name="Isosceles Triangle 131">
              <a:extLst>
                <a:ext uri="{FF2B5EF4-FFF2-40B4-BE49-F238E27FC236}">
                  <a16:creationId xmlns:a16="http://schemas.microsoft.com/office/drawing/2014/main" id="{2DB7064B-D0B8-5EE0-D909-3A4699E090DE}"/>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6" name="Graphic 155" descr="Network outline">
              <a:extLst>
                <a:ext uri="{FF2B5EF4-FFF2-40B4-BE49-F238E27FC236}">
                  <a16:creationId xmlns:a16="http://schemas.microsoft.com/office/drawing/2014/main" id="{7398D85C-770D-859F-4391-A42CAF42B616}"/>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7" name="Group 156">
            <a:extLst>
              <a:ext uri="{FF2B5EF4-FFF2-40B4-BE49-F238E27FC236}">
                <a16:creationId xmlns:a16="http://schemas.microsoft.com/office/drawing/2014/main" id="{F4F7463C-56D5-87F7-4387-525656FD4925}"/>
              </a:ext>
            </a:extLst>
          </p:cNvPr>
          <p:cNvGrpSpPr/>
          <p:nvPr/>
        </p:nvGrpSpPr>
        <p:grpSpPr>
          <a:xfrm>
            <a:off x="6772316" y="3945281"/>
            <a:ext cx="2096346" cy="1147985"/>
            <a:chOff x="3234839" y="5186984"/>
            <a:chExt cx="2795128" cy="1518462"/>
          </a:xfrm>
        </p:grpSpPr>
        <p:sp>
          <p:nvSpPr>
            <p:cNvPr id="158" name="Rectangle 157">
              <a:extLst>
                <a:ext uri="{FF2B5EF4-FFF2-40B4-BE49-F238E27FC236}">
                  <a16:creationId xmlns:a16="http://schemas.microsoft.com/office/drawing/2014/main" id="{875E2611-403C-59CD-575D-CBA84D73605F}"/>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9" name="TextBox 158">
              <a:extLst>
                <a:ext uri="{FF2B5EF4-FFF2-40B4-BE49-F238E27FC236}">
                  <a16:creationId xmlns:a16="http://schemas.microsoft.com/office/drawing/2014/main" id="{A6FF4BAC-6BAA-1B99-060C-10CDBAA2F7C8}"/>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60" name="Isosceles Triangle 131">
              <a:extLst>
                <a:ext uri="{FF2B5EF4-FFF2-40B4-BE49-F238E27FC236}">
                  <a16:creationId xmlns:a16="http://schemas.microsoft.com/office/drawing/2014/main" id="{7B1AEA4E-0360-7E07-0FEF-4CCB77E96017}"/>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1" name="Graphic 160" descr="Network outline">
              <a:extLst>
                <a:ext uri="{FF2B5EF4-FFF2-40B4-BE49-F238E27FC236}">
                  <a16:creationId xmlns:a16="http://schemas.microsoft.com/office/drawing/2014/main" id="{9882F5BA-BC07-B14E-233B-F6CB3DD9E90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63" name="Group 162">
            <a:extLst>
              <a:ext uri="{FF2B5EF4-FFF2-40B4-BE49-F238E27FC236}">
                <a16:creationId xmlns:a16="http://schemas.microsoft.com/office/drawing/2014/main" id="{A546C247-A93B-78DB-AACD-BFA63DE68676}"/>
              </a:ext>
            </a:extLst>
          </p:cNvPr>
          <p:cNvGrpSpPr/>
          <p:nvPr/>
        </p:nvGrpSpPr>
        <p:grpSpPr>
          <a:xfrm>
            <a:off x="2468273" y="3042393"/>
            <a:ext cx="2074835" cy="1002936"/>
            <a:chOff x="338317" y="4005393"/>
            <a:chExt cx="2766447" cy="1326602"/>
          </a:xfrm>
        </p:grpSpPr>
        <p:sp>
          <p:nvSpPr>
            <p:cNvPr id="164" name="Rectangle 163">
              <a:extLst>
                <a:ext uri="{FF2B5EF4-FFF2-40B4-BE49-F238E27FC236}">
                  <a16:creationId xmlns:a16="http://schemas.microsoft.com/office/drawing/2014/main" id="{7EC081C3-9A85-8B0F-587E-4898C22112C9}"/>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TextBox 164">
              <a:extLst>
                <a:ext uri="{FF2B5EF4-FFF2-40B4-BE49-F238E27FC236}">
                  <a16:creationId xmlns:a16="http://schemas.microsoft.com/office/drawing/2014/main" id="{508D0CA4-80B3-357C-644A-036A65E697F1}"/>
                </a:ext>
              </a:extLst>
            </p:cNvPr>
            <p:cNvSpPr txBox="1"/>
            <p:nvPr userDrawn="1"/>
          </p:nvSpPr>
          <p:spPr>
            <a:xfrm rot="16200000">
              <a:off x="2272186" y="4499416"/>
              <a:ext cx="1326602"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67" name="Group 166">
            <a:extLst>
              <a:ext uri="{FF2B5EF4-FFF2-40B4-BE49-F238E27FC236}">
                <a16:creationId xmlns:a16="http://schemas.microsoft.com/office/drawing/2014/main" id="{5149FFAA-AD12-AB69-0999-2C2FD08726B3}"/>
              </a:ext>
            </a:extLst>
          </p:cNvPr>
          <p:cNvGrpSpPr/>
          <p:nvPr/>
        </p:nvGrpSpPr>
        <p:grpSpPr>
          <a:xfrm>
            <a:off x="4618418" y="3042392"/>
            <a:ext cx="2074550" cy="971133"/>
            <a:chOff x="338317" y="4005393"/>
            <a:chExt cx="2766067" cy="1284536"/>
          </a:xfrm>
        </p:grpSpPr>
        <p:sp>
          <p:nvSpPr>
            <p:cNvPr id="168" name="Rectangle 167">
              <a:extLst>
                <a:ext uri="{FF2B5EF4-FFF2-40B4-BE49-F238E27FC236}">
                  <a16:creationId xmlns:a16="http://schemas.microsoft.com/office/drawing/2014/main" id="{7C59AA93-58BE-91B6-A327-FEBC0B73A88F}"/>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TextBox 168">
              <a:extLst>
                <a:ext uri="{FF2B5EF4-FFF2-40B4-BE49-F238E27FC236}">
                  <a16:creationId xmlns:a16="http://schemas.microsoft.com/office/drawing/2014/main" id="{092F6EE4-D388-B17D-7B5A-1FE46ABB0312}"/>
                </a:ext>
              </a:extLst>
            </p:cNvPr>
            <p:cNvSpPr txBox="1"/>
            <p:nvPr userDrawn="1"/>
          </p:nvSpPr>
          <p:spPr>
            <a:xfrm rot="16200000">
              <a:off x="2298602" y="4472620"/>
              <a:ext cx="1273009"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70" name="Group 169">
            <a:extLst>
              <a:ext uri="{FF2B5EF4-FFF2-40B4-BE49-F238E27FC236}">
                <a16:creationId xmlns:a16="http://schemas.microsoft.com/office/drawing/2014/main" id="{6557A8AB-4C8D-3ACA-BDBF-355D22E9AF71}"/>
              </a:ext>
            </a:extLst>
          </p:cNvPr>
          <p:cNvGrpSpPr/>
          <p:nvPr/>
        </p:nvGrpSpPr>
        <p:grpSpPr>
          <a:xfrm>
            <a:off x="6772316" y="3042392"/>
            <a:ext cx="2074551" cy="971134"/>
            <a:chOff x="338317" y="4005392"/>
            <a:chExt cx="2766069" cy="1284537"/>
          </a:xfrm>
        </p:grpSpPr>
        <p:sp>
          <p:nvSpPr>
            <p:cNvPr id="171" name="Rectangle 170">
              <a:extLst>
                <a:ext uri="{FF2B5EF4-FFF2-40B4-BE49-F238E27FC236}">
                  <a16:creationId xmlns:a16="http://schemas.microsoft.com/office/drawing/2014/main" id="{AFD93223-1C23-479C-EE8D-848F8939714E}"/>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xtBox 171">
              <a:extLst>
                <a:ext uri="{FF2B5EF4-FFF2-40B4-BE49-F238E27FC236}">
                  <a16:creationId xmlns:a16="http://schemas.microsoft.com/office/drawing/2014/main" id="{841CF2EF-9CBE-3F04-A7C5-6A988C1B24AD}"/>
                </a:ext>
              </a:extLst>
            </p:cNvPr>
            <p:cNvSpPr txBox="1"/>
            <p:nvPr userDrawn="1"/>
          </p:nvSpPr>
          <p:spPr>
            <a:xfrm rot="16200000">
              <a:off x="2298604" y="4472619"/>
              <a:ext cx="1273010"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82" name="Group 181">
            <a:extLst>
              <a:ext uri="{FF2B5EF4-FFF2-40B4-BE49-F238E27FC236}">
                <a16:creationId xmlns:a16="http://schemas.microsoft.com/office/drawing/2014/main" id="{820458B0-6AE3-D574-71BA-77932800FC9C}"/>
              </a:ext>
            </a:extLst>
          </p:cNvPr>
          <p:cNvGrpSpPr/>
          <p:nvPr/>
        </p:nvGrpSpPr>
        <p:grpSpPr>
          <a:xfrm>
            <a:off x="6772316" y="1840960"/>
            <a:ext cx="2085406" cy="1190131"/>
            <a:chOff x="421079" y="2421777"/>
            <a:chExt cx="2780541" cy="1574209"/>
          </a:xfrm>
        </p:grpSpPr>
        <p:sp>
          <p:nvSpPr>
            <p:cNvPr id="183" name="Rectangle 182">
              <a:extLst>
                <a:ext uri="{FF2B5EF4-FFF2-40B4-BE49-F238E27FC236}">
                  <a16:creationId xmlns:a16="http://schemas.microsoft.com/office/drawing/2014/main" id="{79301750-FD03-9B49-222C-80D4566E3E5E}"/>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84" name="TextBox 183">
              <a:extLst>
                <a:ext uri="{FF2B5EF4-FFF2-40B4-BE49-F238E27FC236}">
                  <a16:creationId xmlns:a16="http://schemas.microsoft.com/office/drawing/2014/main" id="{10C32B23-7B1F-F48D-E7E0-7F15A012DA4F}"/>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85" name="Group 184">
              <a:extLst>
                <a:ext uri="{FF2B5EF4-FFF2-40B4-BE49-F238E27FC236}">
                  <a16:creationId xmlns:a16="http://schemas.microsoft.com/office/drawing/2014/main" id="{FE89C551-CDBF-839C-E336-02B92C5E97CD}"/>
                </a:ext>
              </a:extLst>
            </p:cNvPr>
            <p:cNvGrpSpPr/>
            <p:nvPr userDrawn="1"/>
          </p:nvGrpSpPr>
          <p:grpSpPr>
            <a:xfrm>
              <a:off x="2650907" y="2421777"/>
              <a:ext cx="550713" cy="590151"/>
              <a:chOff x="2650907" y="2421777"/>
              <a:chExt cx="550713" cy="590151"/>
            </a:xfrm>
          </p:grpSpPr>
          <p:sp>
            <p:nvSpPr>
              <p:cNvPr id="186" name="Isosceles Triangle 30">
                <a:extLst>
                  <a:ext uri="{FF2B5EF4-FFF2-40B4-BE49-F238E27FC236}">
                    <a16:creationId xmlns:a16="http://schemas.microsoft.com/office/drawing/2014/main" id="{0A52CCF7-0AE1-0952-A9C8-C76EA0F4BA4E}"/>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7" name="Graphic 186" descr="Speedometer Middle with solid fill">
                <a:extLst>
                  <a:ext uri="{FF2B5EF4-FFF2-40B4-BE49-F238E27FC236}">
                    <a16:creationId xmlns:a16="http://schemas.microsoft.com/office/drawing/2014/main" id="{412A0C5A-C734-8276-C871-4DC2EB9C59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88" name="Group 187">
            <a:extLst>
              <a:ext uri="{FF2B5EF4-FFF2-40B4-BE49-F238E27FC236}">
                <a16:creationId xmlns:a16="http://schemas.microsoft.com/office/drawing/2014/main" id="{639232F2-EB07-AFC4-BA02-950FBA7810C0}"/>
              </a:ext>
            </a:extLst>
          </p:cNvPr>
          <p:cNvGrpSpPr/>
          <p:nvPr/>
        </p:nvGrpSpPr>
        <p:grpSpPr>
          <a:xfrm>
            <a:off x="4618418" y="1840960"/>
            <a:ext cx="2085406" cy="1190131"/>
            <a:chOff x="421079" y="2421777"/>
            <a:chExt cx="2780541" cy="1574209"/>
          </a:xfrm>
        </p:grpSpPr>
        <p:sp>
          <p:nvSpPr>
            <p:cNvPr id="189" name="Rectangle 188">
              <a:extLst>
                <a:ext uri="{FF2B5EF4-FFF2-40B4-BE49-F238E27FC236}">
                  <a16:creationId xmlns:a16="http://schemas.microsoft.com/office/drawing/2014/main" id="{C315B34A-EBA1-B544-D869-D071DA4C9DC2}"/>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0" name="TextBox 189">
              <a:extLst>
                <a:ext uri="{FF2B5EF4-FFF2-40B4-BE49-F238E27FC236}">
                  <a16:creationId xmlns:a16="http://schemas.microsoft.com/office/drawing/2014/main" id="{14663E86-DEBF-6D37-B132-3B21FC256596}"/>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1" name="Group 190">
              <a:extLst>
                <a:ext uri="{FF2B5EF4-FFF2-40B4-BE49-F238E27FC236}">
                  <a16:creationId xmlns:a16="http://schemas.microsoft.com/office/drawing/2014/main" id="{ED441D18-3DA2-0E7D-2F39-52D93E2554F5}"/>
                </a:ext>
              </a:extLst>
            </p:cNvPr>
            <p:cNvGrpSpPr/>
            <p:nvPr userDrawn="1"/>
          </p:nvGrpSpPr>
          <p:grpSpPr>
            <a:xfrm>
              <a:off x="2650907" y="2421777"/>
              <a:ext cx="550713" cy="590151"/>
              <a:chOff x="2650907" y="2421777"/>
              <a:chExt cx="550713" cy="590151"/>
            </a:xfrm>
          </p:grpSpPr>
          <p:sp>
            <p:nvSpPr>
              <p:cNvPr id="192" name="Isosceles Triangle 30">
                <a:extLst>
                  <a:ext uri="{FF2B5EF4-FFF2-40B4-BE49-F238E27FC236}">
                    <a16:creationId xmlns:a16="http://schemas.microsoft.com/office/drawing/2014/main" id="{0A32B59B-80C6-9A04-FB74-5E1298117C1C}"/>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3" name="Graphic 192" descr="Speedometer Middle with solid fill">
                <a:extLst>
                  <a:ext uri="{FF2B5EF4-FFF2-40B4-BE49-F238E27FC236}">
                    <a16:creationId xmlns:a16="http://schemas.microsoft.com/office/drawing/2014/main" id="{A99ECD0C-CB1C-BED1-B56C-0B646352BA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94" name="Group 193">
            <a:extLst>
              <a:ext uri="{FF2B5EF4-FFF2-40B4-BE49-F238E27FC236}">
                <a16:creationId xmlns:a16="http://schemas.microsoft.com/office/drawing/2014/main" id="{C4C01087-1554-FC8D-36C8-4FF5479CD6EB}"/>
              </a:ext>
            </a:extLst>
          </p:cNvPr>
          <p:cNvGrpSpPr/>
          <p:nvPr/>
        </p:nvGrpSpPr>
        <p:grpSpPr>
          <a:xfrm>
            <a:off x="2468272" y="1840960"/>
            <a:ext cx="2093381" cy="1190131"/>
            <a:chOff x="421079" y="2421777"/>
            <a:chExt cx="2791174" cy="1574209"/>
          </a:xfrm>
        </p:grpSpPr>
        <p:sp>
          <p:nvSpPr>
            <p:cNvPr id="195" name="Rectangle 194">
              <a:extLst>
                <a:ext uri="{FF2B5EF4-FFF2-40B4-BE49-F238E27FC236}">
                  <a16:creationId xmlns:a16="http://schemas.microsoft.com/office/drawing/2014/main" id="{6966598A-C9AA-5FD6-0B88-6994004A31AC}"/>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6" name="TextBox 195">
              <a:extLst>
                <a:ext uri="{FF2B5EF4-FFF2-40B4-BE49-F238E27FC236}">
                  <a16:creationId xmlns:a16="http://schemas.microsoft.com/office/drawing/2014/main" id="{4B5C050B-49A2-D14B-9447-77F7B42815BD}"/>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7" name="Group 196">
              <a:extLst>
                <a:ext uri="{FF2B5EF4-FFF2-40B4-BE49-F238E27FC236}">
                  <a16:creationId xmlns:a16="http://schemas.microsoft.com/office/drawing/2014/main" id="{2FA853F0-FBF6-7BC9-A9E9-F44BFB3F1029}"/>
                </a:ext>
              </a:extLst>
            </p:cNvPr>
            <p:cNvGrpSpPr/>
            <p:nvPr userDrawn="1"/>
          </p:nvGrpSpPr>
          <p:grpSpPr>
            <a:xfrm>
              <a:off x="2661540" y="2421777"/>
              <a:ext cx="550713" cy="590151"/>
              <a:chOff x="2661540" y="2421777"/>
              <a:chExt cx="550713" cy="590151"/>
            </a:xfrm>
          </p:grpSpPr>
          <p:sp>
            <p:nvSpPr>
              <p:cNvPr id="198" name="Isosceles Triangle 30">
                <a:extLst>
                  <a:ext uri="{FF2B5EF4-FFF2-40B4-BE49-F238E27FC236}">
                    <a16:creationId xmlns:a16="http://schemas.microsoft.com/office/drawing/2014/main" id="{099D5C3D-17C9-BA88-C496-4CD9EC4428F3}"/>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9" name="Graphic 198" descr="Speedometer Middle with solid fill">
                <a:extLst>
                  <a:ext uri="{FF2B5EF4-FFF2-40B4-BE49-F238E27FC236}">
                    <a16:creationId xmlns:a16="http://schemas.microsoft.com/office/drawing/2014/main" id="{F347EE7E-F4E9-DE75-8215-886AEBD689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212" name="Group 211">
            <a:extLst>
              <a:ext uri="{FF2B5EF4-FFF2-40B4-BE49-F238E27FC236}">
                <a16:creationId xmlns:a16="http://schemas.microsoft.com/office/drawing/2014/main" id="{FF77C6C9-49B0-5B54-4AB8-1C16958EC65D}"/>
              </a:ext>
            </a:extLst>
          </p:cNvPr>
          <p:cNvGrpSpPr/>
          <p:nvPr/>
        </p:nvGrpSpPr>
        <p:grpSpPr>
          <a:xfrm>
            <a:off x="2211133" y="1771178"/>
            <a:ext cx="6495713" cy="138261"/>
            <a:chOff x="616257" y="2360232"/>
            <a:chExt cx="8660951" cy="182880"/>
          </a:xfrm>
        </p:grpSpPr>
        <p:cxnSp>
          <p:nvCxnSpPr>
            <p:cNvPr id="130" name="Straight Arrow Connector 129">
              <a:extLst>
                <a:ext uri="{FF2B5EF4-FFF2-40B4-BE49-F238E27FC236}">
                  <a16:creationId xmlns:a16="http://schemas.microsoft.com/office/drawing/2014/main" id="{879301EB-6EEA-44D7-A496-CA900AB0DB2D}"/>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4B11F1AC-68BC-1177-1E8F-60BE476AC1AB}"/>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70C66E4-E52F-8D20-29E2-BDB9B99C0297}"/>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A0082BA0-4EFD-7DB7-900A-465F9477FF3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3997E4E4-56B2-B0E3-B5E0-918DABF0EB1A}"/>
              </a:ext>
            </a:extLst>
          </p:cNvPr>
          <p:cNvGrpSpPr/>
          <p:nvPr/>
        </p:nvGrpSpPr>
        <p:grpSpPr>
          <a:xfrm>
            <a:off x="2232218" y="2917943"/>
            <a:ext cx="6495713" cy="138261"/>
            <a:chOff x="616257" y="2360232"/>
            <a:chExt cx="8660951" cy="182880"/>
          </a:xfrm>
        </p:grpSpPr>
        <p:cxnSp>
          <p:nvCxnSpPr>
            <p:cNvPr id="214" name="Straight Arrow Connector 213">
              <a:extLst>
                <a:ext uri="{FF2B5EF4-FFF2-40B4-BE49-F238E27FC236}">
                  <a16:creationId xmlns:a16="http://schemas.microsoft.com/office/drawing/2014/main" id="{826458F9-8577-38EC-E477-FE77C7E64A28}"/>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20659F6D-51EB-2543-AD37-7E9B4A397AD7}"/>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9CD47C2D-6140-76A9-07B9-264B4DBBAFDE}"/>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BD2EAEC-4D98-AE19-7182-9D10EBB83C8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383551CF-C728-F1C4-D811-65EE5691353D}"/>
              </a:ext>
            </a:extLst>
          </p:cNvPr>
          <p:cNvGrpSpPr/>
          <p:nvPr/>
        </p:nvGrpSpPr>
        <p:grpSpPr>
          <a:xfrm>
            <a:off x="2232218" y="3961291"/>
            <a:ext cx="6495713" cy="138261"/>
            <a:chOff x="616257" y="2360232"/>
            <a:chExt cx="8660951" cy="182880"/>
          </a:xfrm>
        </p:grpSpPr>
        <p:cxnSp>
          <p:nvCxnSpPr>
            <p:cNvPr id="219" name="Straight Arrow Connector 218">
              <a:extLst>
                <a:ext uri="{FF2B5EF4-FFF2-40B4-BE49-F238E27FC236}">
                  <a16:creationId xmlns:a16="http://schemas.microsoft.com/office/drawing/2014/main" id="{2755BE28-0A62-B6D5-FD13-2068CC4D1FE5}"/>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8FB35B71-E750-E658-66E7-85C1273F6DE9}"/>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5199EBE-597A-F183-424F-00E0517FD01F}"/>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DA657539-0AE6-0A6A-C84F-EA9E36295197}"/>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sp>
        <p:nvSpPr>
          <p:cNvPr id="224" name="Text Placeholder 223">
            <a:extLst>
              <a:ext uri="{FF2B5EF4-FFF2-40B4-BE49-F238E27FC236}">
                <a16:creationId xmlns:a16="http://schemas.microsoft.com/office/drawing/2014/main" id="{BFF512B5-763A-BAF5-8265-0F6067D99802}"/>
              </a:ext>
            </a:extLst>
          </p:cNvPr>
          <p:cNvSpPr>
            <a:spLocks noGrp="1"/>
          </p:cNvSpPr>
          <p:nvPr>
            <p:ph type="body" sz="quarter" idx="10" hasCustomPrompt="1"/>
          </p:nvPr>
        </p:nvSpPr>
        <p:spPr>
          <a:xfrm>
            <a:off x="421482"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5" name="Text Placeholder 223">
            <a:extLst>
              <a:ext uri="{FF2B5EF4-FFF2-40B4-BE49-F238E27FC236}">
                <a16:creationId xmlns:a16="http://schemas.microsoft.com/office/drawing/2014/main" id="{E5AA2C8D-D635-995F-B4AC-C32573BFE180}"/>
              </a:ext>
            </a:extLst>
          </p:cNvPr>
          <p:cNvSpPr>
            <a:spLocks noGrp="1"/>
          </p:cNvSpPr>
          <p:nvPr>
            <p:ph type="body" sz="quarter" idx="11" hasCustomPrompt="1"/>
          </p:nvPr>
        </p:nvSpPr>
        <p:spPr>
          <a:xfrm>
            <a:off x="421482"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6" name="Text Placeholder 223">
            <a:extLst>
              <a:ext uri="{FF2B5EF4-FFF2-40B4-BE49-F238E27FC236}">
                <a16:creationId xmlns:a16="http://schemas.microsoft.com/office/drawing/2014/main" id="{CA40ADBB-7940-35C7-2FB8-1975FA120C0B}"/>
              </a:ext>
            </a:extLst>
          </p:cNvPr>
          <p:cNvSpPr>
            <a:spLocks noGrp="1"/>
          </p:cNvSpPr>
          <p:nvPr>
            <p:ph type="body" sz="quarter" idx="12" hasCustomPrompt="1"/>
          </p:nvPr>
        </p:nvSpPr>
        <p:spPr>
          <a:xfrm>
            <a:off x="421482"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7" name="Text Placeholder 223">
            <a:extLst>
              <a:ext uri="{FF2B5EF4-FFF2-40B4-BE49-F238E27FC236}">
                <a16:creationId xmlns:a16="http://schemas.microsoft.com/office/drawing/2014/main" id="{6DAB0A95-4822-3ED0-D660-FBC3114A0779}"/>
              </a:ext>
            </a:extLst>
          </p:cNvPr>
          <p:cNvSpPr>
            <a:spLocks noGrp="1"/>
          </p:cNvSpPr>
          <p:nvPr>
            <p:ph type="body" sz="quarter" idx="13" hasCustomPrompt="1"/>
          </p:nvPr>
        </p:nvSpPr>
        <p:spPr>
          <a:xfrm>
            <a:off x="262825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8" name="Text Placeholder 223">
            <a:extLst>
              <a:ext uri="{FF2B5EF4-FFF2-40B4-BE49-F238E27FC236}">
                <a16:creationId xmlns:a16="http://schemas.microsoft.com/office/drawing/2014/main" id="{CFB85E50-C1B2-4395-9C3F-F1781E8D6531}"/>
              </a:ext>
            </a:extLst>
          </p:cNvPr>
          <p:cNvSpPr>
            <a:spLocks noGrp="1"/>
          </p:cNvSpPr>
          <p:nvPr>
            <p:ph type="body" sz="quarter" idx="14" hasCustomPrompt="1"/>
          </p:nvPr>
        </p:nvSpPr>
        <p:spPr>
          <a:xfrm>
            <a:off x="262825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9" name="Text Placeholder 223">
            <a:extLst>
              <a:ext uri="{FF2B5EF4-FFF2-40B4-BE49-F238E27FC236}">
                <a16:creationId xmlns:a16="http://schemas.microsoft.com/office/drawing/2014/main" id="{E9CACC52-2F1F-DD7A-C37A-D655E1CA2652}"/>
              </a:ext>
            </a:extLst>
          </p:cNvPr>
          <p:cNvSpPr>
            <a:spLocks noGrp="1"/>
          </p:cNvSpPr>
          <p:nvPr>
            <p:ph type="body" sz="quarter" idx="15" hasCustomPrompt="1"/>
          </p:nvPr>
        </p:nvSpPr>
        <p:spPr>
          <a:xfrm>
            <a:off x="262825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0" name="Text Placeholder 223">
            <a:extLst>
              <a:ext uri="{FF2B5EF4-FFF2-40B4-BE49-F238E27FC236}">
                <a16:creationId xmlns:a16="http://schemas.microsoft.com/office/drawing/2014/main" id="{22306094-789D-7484-629A-DCC8EFCFA3D9}"/>
              </a:ext>
            </a:extLst>
          </p:cNvPr>
          <p:cNvSpPr>
            <a:spLocks noGrp="1"/>
          </p:cNvSpPr>
          <p:nvPr>
            <p:ph type="body" sz="quarter" idx="16" hasCustomPrompt="1"/>
          </p:nvPr>
        </p:nvSpPr>
        <p:spPr>
          <a:xfrm>
            <a:off x="4720528"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1" name="Text Placeholder 223">
            <a:extLst>
              <a:ext uri="{FF2B5EF4-FFF2-40B4-BE49-F238E27FC236}">
                <a16:creationId xmlns:a16="http://schemas.microsoft.com/office/drawing/2014/main" id="{37B7816F-570E-4318-25B4-753EDCDC3BA4}"/>
              </a:ext>
            </a:extLst>
          </p:cNvPr>
          <p:cNvSpPr>
            <a:spLocks noGrp="1"/>
          </p:cNvSpPr>
          <p:nvPr>
            <p:ph type="body" sz="quarter" idx="17" hasCustomPrompt="1"/>
          </p:nvPr>
        </p:nvSpPr>
        <p:spPr>
          <a:xfrm>
            <a:off x="4720528"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2" name="Text Placeholder 223">
            <a:extLst>
              <a:ext uri="{FF2B5EF4-FFF2-40B4-BE49-F238E27FC236}">
                <a16:creationId xmlns:a16="http://schemas.microsoft.com/office/drawing/2014/main" id="{86383B8E-3C01-9048-673F-227BD539AD47}"/>
              </a:ext>
            </a:extLst>
          </p:cNvPr>
          <p:cNvSpPr>
            <a:spLocks noGrp="1"/>
          </p:cNvSpPr>
          <p:nvPr>
            <p:ph type="body" sz="quarter" idx="18" hasCustomPrompt="1"/>
          </p:nvPr>
        </p:nvSpPr>
        <p:spPr>
          <a:xfrm>
            <a:off x="4720528"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3" name="Text Placeholder 223">
            <a:extLst>
              <a:ext uri="{FF2B5EF4-FFF2-40B4-BE49-F238E27FC236}">
                <a16:creationId xmlns:a16="http://schemas.microsoft.com/office/drawing/2014/main" id="{9C68E3B6-F7B2-F738-35F5-7734AE5FA4F1}"/>
              </a:ext>
            </a:extLst>
          </p:cNvPr>
          <p:cNvSpPr>
            <a:spLocks noGrp="1"/>
          </p:cNvSpPr>
          <p:nvPr>
            <p:ph type="body" sz="quarter" idx="19" hasCustomPrompt="1"/>
          </p:nvPr>
        </p:nvSpPr>
        <p:spPr>
          <a:xfrm>
            <a:off x="687070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4" name="Text Placeholder 223">
            <a:extLst>
              <a:ext uri="{FF2B5EF4-FFF2-40B4-BE49-F238E27FC236}">
                <a16:creationId xmlns:a16="http://schemas.microsoft.com/office/drawing/2014/main" id="{D569DF0A-09DC-AEC0-0DFA-DCB1D40BF2BA}"/>
              </a:ext>
            </a:extLst>
          </p:cNvPr>
          <p:cNvSpPr>
            <a:spLocks noGrp="1"/>
          </p:cNvSpPr>
          <p:nvPr>
            <p:ph type="body" sz="quarter" idx="20" hasCustomPrompt="1"/>
          </p:nvPr>
        </p:nvSpPr>
        <p:spPr>
          <a:xfrm>
            <a:off x="687070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5" name="Text Placeholder 223">
            <a:extLst>
              <a:ext uri="{FF2B5EF4-FFF2-40B4-BE49-F238E27FC236}">
                <a16:creationId xmlns:a16="http://schemas.microsoft.com/office/drawing/2014/main" id="{413D35F8-D430-E6E9-466A-5F9CB6CFA1D0}"/>
              </a:ext>
            </a:extLst>
          </p:cNvPr>
          <p:cNvSpPr>
            <a:spLocks noGrp="1"/>
          </p:cNvSpPr>
          <p:nvPr>
            <p:ph type="body" sz="quarter" idx="21" hasCustomPrompt="1"/>
          </p:nvPr>
        </p:nvSpPr>
        <p:spPr>
          <a:xfrm>
            <a:off x="687070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40" name="Text Placeholder 223">
            <a:extLst>
              <a:ext uri="{FF2B5EF4-FFF2-40B4-BE49-F238E27FC236}">
                <a16:creationId xmlns:a16="http://schemas.microsoft.com/office/drawing/2014/main" id="{45B66AD5-DA74-37A7-04F2-40008D0503AA}"/>
              </a:ext>
            </a:extLst>
          </p:cNvPr>
          <p:cNvSpPr>
            <a:spLocks noGrp="1"/>
          </p:cNvSpPr>
          <p:nvPr>
            <p:ph type="body" sz="quarter" idx="22" hasCustomPrompt="1"/>
          </p:nvPr>
        </p:nvSpPr>
        <p:spPr>
          <a:xfrm>
            <a:off x="571133"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1" name="Text Placeholder 223">
            <a:extLst>
              <a:ext uri="{FF2B5EF4-FFF2-40B4-BE49-F238E27FC236}">
                <a16:creationId xmlns:a16="http://schemas.microsoft.com/office/drawing/2014/main" id="{C45BE4CD-E044-2CD7-21C4-97176718AD80}"/>
              </a:ext>
            </a:extLst>
          </p:cNvPr>
          <p:cNvSpPr>
            <a:spLocks noGrp="1"/>
          </p:cNvSpPr>
          <p:nvPr>
            <p:ph type="body" sz="quarter" idx="23" hasCustomPrompt="1"/>
          </p:nvPr>
        </p:nvSpPr>
        <p:spPr>
          <a:xfrm>
            <a:off x="2746672"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2" name="Text Placeholder 223">
            <a:extLst>
              <a:ext uri="{FF2B5EF4-FFF2-40B4-BE49-F238E27FC236}">
                <a16:creationId xmlns:a16="http://schemas.microsoft.com/office/drawing/2014/main" id="{0E2619DA-F8F3-8C00-5E09-9207CA15EF40}"/>
              </a:ext>
            </a:extLst>
          </p:cNvPr>
          <p:cNvSpPr>
            <a:spLocks noGrp="1"/>
          </p:cNvSpPr>
          <p:nvPr>
            <p:ph type="body" sz="quarter" idx="24" hasCustomPrompt="1"/>
          </p:nvPr>
        </p:nvSpPr>
        <p:spPr>
          <a:xfrm>
            <a:off x="4966868" y="1063458"/>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3" name="Text Placeholder 223">
            <a:extLst>
              <a:ext uri="{FF2B5EF4-FFF2-40B4-BE49-F238E27FC236}">
                <a16:creationId xmlns:a16="http://schemas.microsoft.com/office/drawing/2014/main" id="{E28F1050-1210-6538-A106-7CFE740EBA2E}"/>
              </a:ext>
            </a:extLst>
          </p:cNvPr>
          <p:cNvSpPr>
            <a:spLocks noGrp="1"/>
          </p:cNvSpPr>
          <p:nvPr>
            <p:ph type="body" sz="quarter" idx="25" hasCustomPrompt="1"/>
          </p:nvPr>
        </p:nvSpPr>
        <p:spPr>
          <a:xfrm>
            <a:off x="7037839" y="1064267"/>
            <a:ext cx="1719117"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4" name="Text Placeholder 223">
            <a:extLst>
              <a:ext uri="{FF2B5EF4-FFF2-40B4-BE49-F238E27FC236}">
                <a16:creationId xmlns:a16="http://schemas.microsoft.com/office/drawing/2014/main" id="{EF61AF2A-5052-68D6-6BF0-EFC3CB72B8AB}"/>
              </a:ext>
            </a:extLst>
          </p:cNvPr>
          <p:cNvSpPr>
            <a:spLocks noGrp="1"/>
          </p:cNvSpPr>
          <p:nvPr>
            <p:ph type="body" sz="quarter" idx="26" hasCustomPrompt="1"/>
          </p:nvPr>
        </p:nvSpPr>
        <p:spPr>
          <a:xfrm>
            <a:off x="36058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5" name="Text Placeholder 223">
            <a:extLst>
              <a:ext uri="{FF2B5EF4-FFF2-40B4-BE49-F238E27FC236}">
                <a16:creationId xmlns:a16="http://schemas.microsoft.com/office/drawing/2014/main" id="{9E2E7F9B-82B3-F75C-F0C9-2FFDBD228A2B}"/>
              </a:ext>
            </a:extLst>
          </p:cNvPr>
          <p:cNvSpPr>
            <a:spLocks noGrp="1"/>
          </p:cNvSpPr>
          <p:nvPr>
            <p:ph type="body" sz="quarter" idx="27" hasCustomPrompt="1"/>
          </p:nvPr>
        </p:nvSpPr>
        <p:spPr>
          <a:xfrm>
            <a:off x="2529288" y="554066"/>
            <a:ext cx="1663441"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6" name="Text Placeholder 223">
            <a:extLst>
              <a:ext uri="{FF2B5EF4-FFF2-40B4-BE49-F238E27FC236}">
                <a16:creationId xmlns:a16="http://schemas.microsoft.com/office/drawing/2014/main" id="{10187429-8ACA-EC6C-B4B3-742FDF148399}"/>
              </a:ext>
            </a:extLst>
          </p:cNvPr>
          <p:cNvSpPr>
            <a:spLocks noGrp="1"/>
          </p:cNvSpPr>
          <p:nvPr>
            <p:ph type="body" sz="quarter" idx="28" hasCustomPrompt="1"/>
          </p:nvPr>
        </p:nvSpPr>
        <p:spPr>
          <a:xfrm>
            <a:off x="469210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grpSp>
        <p:nvGrpSpPr>
          <p:cNvPr id="19" name="Group 18">
            <a:extLst>
              <a:ext uri="{FF2B5EF4-FFF2-40B4-BE49-F238E27FC236}">
                <a16:creationId xmlns:a16="http://schemas.microsoft.com/office/drawing/2014/main" id="{5761B1E8-882B-8966-7B2A-85F5C9EA1F23}"/>
              </a:ext>
            </a:extLst>
          </p:cNvPr>
          <p:cNvGrpSpPr/>
          <p:nvPr/>
        </p:nvGrpSpPr>
        <p:grpSpPr>
          <a:xfrm>
            <a:off x="2991353" y="6384"/>
            <a:ext cx="3161294" cy="260411"/>
            <a:chOff x="3888396" y="8444"/>
            <a:chExt cx="4215058" cy="344450"/>
          </a:xfrm>
        </p:grpSpPr>
        <p:pic>
          <p:nvPicPr>
            <p:cNvPr id="102" name="Graphic 101" descr="Bar graph with downward trend with solid fill">
              <a:extLst>
                <a:ext uri="{FF2B5EF4-FFF2-40B4-BE49-F238E27FC236}">
                  <a16:creationId xmlns:a16="http://schemas.microsoft.com/office/drawing/2014/main" id="{84061D2E-30C6-D3AC-96BF-C5DE07C27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8396" y="8444"/>
              <a:ext cx="344450" cy="344450"/>
            </a:xfrm>
            <a:prstGeom prst="rect">
              <a:avLst/>
            </a:prstGeom>
          </p:spPr>
        </p:pic>
        <p:pic>
          <p:nvPicPr>
            <p:cNvPr id="103" name="Graphic 102" descr="Bar graph with downward trend with solid fill">
              <a:extLst>
                <a:ext uri="{FF2B5EF4-FFF2-40B4-BE49-F238E27FC236}">
                  <a16:creationId xmlns:a16="http://schemas.microsoft.com/office/drawing/2014/main" id="{D737FB1E-C94E-8989-84CD-A40B224A5B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75530" y="8444"/>
              <a:ext cx="344450" cy="344450"/>
            </a:xfrm>
            <a:prstGeom prst="rect">
              <a:avLst/>
            </a:prstGeom>
          </p:spPr>
        </p:pic>
        <p:sp>
          <p:nvSpPr>
            <p:cNvPr id="178" name="TextBox 177">
              <a:extLst>
                <a:ext uri="{FF2B5EF4-FFF2-40B4-BE49-F238E27FC236}">
                  <a16:creationId xmlns:a16="http://schemas.microsoft.com/office/drawing/2014/main" id="{3B6F06C1-4F9E-0799-FDE0-3CF76842252E}"/>
                </a:ext>
              </a:extLst>
            </p:cNvPr>
            <p:cNvSpPr txBox="1"/>
            <p:nvPr userDrawn="1"/>
          </p:nvSpPr>
          <p:spPr>
            <a:xfrm>
              <a:off x="4253213" y="50133"/>
              <a:ext cx="1756778"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Incidence</a:t>
              </a:r>
              <a:endParaRPr lang="en-US" sz="825" dirty="0">
                <a:latin typeface="Franklin Gothic Heavy" panose="020B0903020102020204" pitchFamily="34" charset="0"/>
              </a:endParaRPr>
            </a:p>
          </p:txBody>
        </p:sp>
        <p:sp>
          <p:nvSpPr>
            <p:cNvPr id="179" name="TextBox 178">
              <a:extLst>
                <a:ext uri="{FF2B5EF4-FFF2-40B4-BE49-F238E27FC236}">
                  <a16:creationId xmlns:a16="http://schemas.microsoft.com/office/drawing/2014/main" id="{5A10ABF2-0F17-A189-C46C-A84B8776E315}"/>
                </a:ext>
              </a:extLst>
            </p:cNvPr>
            <p:cNvSpPr txBox="1"/>
            <p:nvPr userDrawn="1"/>
          </p:nvSpPr>
          <p:spPr>
            <a:xfrm>
              <a:off x="6391029" y="50133"/>
              <a:ext cx="1712425"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Mortality</a:t>
              </a:r>
              <a:endParaRPr lang="en-US" sz="825" dirty="0">
                <a:latin typeface="Franklin Gothic Heavy" panose="020B0903020102020204" pitchFamily="34" charset="0"/>
              </a:endParaRPr>
            </a:p>
          </p:txBody>
        </p:sp>
      </p:grpSp>
      <p:sp>
        <p:nvSpPr>
          <p:cNvPr id="180" name="Text Placeholder 223">
            <a:extLst>
              <a:ext uri="{FF2B5EF4-FFF2-40B4-BE49-F238E27FC236}">
                <a16:creationId xmlns:a16="http://schemas.microsoft.com/office/drawing/2014/main" id="{90C35DBB-47CF-BA83-62D7-C4914C0733CF}"/>
              </a:ext>
            </a:extLst>
          </p:cNvPr>
          <p:cNvSpPr>
            <a:spLocks noGrp="1"/>
          </p:cNvSpPr>
          <p:nvPr>
            <p:ph type="body" sz="quarter" idx="29" hasCustomPrompt="1"/>
          </p:nvPr>
        </p:nvSpPr>
        <p:spPr>
          <a:xfrm>
            <a:off x="6855620" y="554066"/>
            <a:ext cx="1650054"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pic>
        <p:nvPicPr>
          <p:cNvPr id="200" name="Picture 199" descr="Icon&#10;&#10;Description automatically generated">
            <a:extLst>
              <a:ext uri="{FF2B5EF4-FFF2-40B4-BE49-F238E27FC236}">
                <a16:creationId xmlns:a16="http://schemas.microsoft.com/office/drawing/2014/main" id="{22A185B6-F823-1AEA-B963-1F8E5F4689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02917" y="522851"/>
            <a:ext cx="342900" cy="345652"/>
          </a:xfrm>
          <a:prstGeom prst="rect">
            <a:avLst/>
          </a:prstGeom>
        </p:spPr>
      </p:pic>
      <p:pic>
        <p:nvPicPr>
          <p:cNvPr id="205" name="Picture 204" descr="Icon&#10;&#10;Description automatically generated">
            <a:extLst>
              <a:ext uri="{FF2B5EF4-FFF2-40B4-BE49-F238E27FC236}">
                <a16:creationId xmlns:a16="http://schemas.microsoft.com/office/drawing/2014/main" id="{E93236DA-0746-6FE9-CE17-6525F3EFAB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47192" y="522851"/>
            <a:ext cx="342900" cy="345652"/>
          </a:xfrm>
          <a:prstGeom prst="rect">
            <a:avLst/>
          </a:prstGeom>
        </p:spPr>
      </p:pic>
      <p:pic>
        <p:nvPicPr>
          <p:cNvPr id="206" name="Picture 205" descr="Icon&#10;&#10;Description automatically generated">
            <a:extLst>
              <a:ext uri="{FF2B5EF4-FFF2-40B4-BE49-F238E27FC236}">
                <a16:creationId xmlns:a16="http://schemas.microsoft.com/office/drawing/2014/main" id="{B0F39EF2-EE90-937E-DDB8-154AB61F74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4367" y="522851"/>
            <a:ext cx="342900" cy="345652"/>
          </a:xfrm>
          <a:prstGeom prst="rect">
            <a:avLst/>
          </a:prstGeom>
        </p:spPr>
      </p:pic>
    </p:spTree>
    <p:custDataLst>
      <p:tags r:id="rId1"/>
    </p:custDataLst>
    <p:extLst>
      <p:ext uri="{BB962C8B-B14F-4D97-AF65-F5344CB8AC3E}">
        <p14:creationId xmlns:p14="http://schemas.microsoft.com/office/powerpoint/2010/main" val="196344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rgbClr val="132F6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7CE78-981A-4270-8F14-87DE07F918D2}"/>
              </a:ext>
            </a:extLst>
          </p:cNvPr>
          <p:cNvSpPr/>
          <p:nvPr userDrawn="1"/>
        </p:nvSpPr>
        <p:spPr>
          <a:xfrm>
            <a:off x="0" y="4783873"/>
            <a:ext cx="9144000" cy="400902"/>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1037228"/>
            <a:ext cx="4061631" cy="2246769"/>
          </a:xfrm>
          <a:prstGeom prst="rect">
            <a:avLst/>
          </a:prstGeom>
          <a:noFill/>
        </p:spPr>
        <p:txBody>
          <a:bodyPr wrap="square">
            <a:spAutoFit/>
          </a:bodyPr>
          <a:lstStyle/>
          <a:p>
            <a:pPr marL="0" indent="0">
              <a:buNone/>
            </a:pPr>
            <a:r>
              <a:rPr lang="en-US" sz="1400" dirty="0">
                <a:solidFill>
                  <a:schemeClr val="bg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bg1"/>
                </a:solidFill>
              </a:rPr>
            </a:br>
            <a:r>
              <a:rPr lang="en-US" sz="1400" dirty="0">
                <a:solidFill>
                  <a:schemeClr val="bg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a:stretch>
              <a:fillRect/>
            </a:stretch>
          </p:blipFill>
          <p:spPr>
            <a:xfrm>
              <a:off x="7664175" y="4115962"/>
              <a:ext cx="1006460" cy="777994"/>
            </a:xfrm>
            <a:prstGeom prst="rect">
              <a:avLst/>
            </a:prstGeom>
          </p:spPr>
        </p:pic>
      </p:grpSp>
    </p:spTree>
    <p:custDataLst>
      <p:tags r:id="rId1"/>
    </p:custDataLst>
    <p:extLst>
      <p:ext uri="{BB962C8B-B14F-4D97-AF65-F5344CB8AC3E}">
        <p14:creationId xmlns:p14="http://schemas.microsoft.com/office/powerpoint/2010/main" val="376467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6062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992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1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2.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2"/>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69" r:id="rId3"/>
    <p:sldLayoutId id="2147483779" r:id="rId4"/>
    <p:sldLayoutId id="2147483755" r:id="rId5"/>
    <p:sldLayoutId id="2147483708" r:id="rId6"/>
    <p:sldLayoutId id="2147483783" r:id="rId7"/>
    <p:sldLayoutId id="2147483781" r:id="rId8"/>
    <p:sldLayoutId id="2147483754" r:id="rId9"/>
    <p:sldLayoutId id="2147483753" r:id="rId10"/>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4"/>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5"/>
          <a:stretch>
            <a:fillRect/>
          </a:stretch>
        </p:blipFill>
        <p:spPr>
          <a:xfrm>
            <a:off x="18459" y="4909132"/>
            <a:ext cx="330028" cy="282174"/>
          </a:xfrm>
          <a:prstGeom prst="rect">
            <a:avLst/>
          </a:prstGeom>
        </p:spPr>
      </p:pic>
    </p:spTree>
    <p:custDataLst>
      <p:tags r:id="rId13"/>
    </p:custDataLst>
    <p:extLst>
      <p:ext uri="{BB962C8B-B14F-4D97-AF65-F5344CB8AC3E}">
        <p14:creationId xmlns:p14="http://schemas.microsoft.com/office/powerpoint/2010/main" val="289172710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5.xml"/><Relationship Id="rId5" Type="http://schemas.openxmlformats.org/officeDocument/2006/relationships/image" Target="../media/image26.png"/><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4A2434-C325-6D23-5836-723EF74B1B24}"/>
              </a:ext>
            </a:extLst>
          </p:cNvPr>
          <p:cNvPicPr>
            <a:picLocks noChangeAspect="1"/>
          </p:cNvPicPr>
          <p:nvPr/>
        </p:nvPicPr>
        <p:blipFill>
          <a:blip r:embed="rId3"/>
          <a:stretch>
            <a:fillRect/>
          </a:stretch>
        </p:blipFill>
        <p:spPr>
          <a:xfrm>
            <a:off x="577941" y="839788"/>
            <a:ext cx="4929399" cy="1893412"/>
          </a:xfrm>
          <a:prstGeom prst="rect">
            <a:avLst/>
          </a:prstGeom>
        </p:spPr>
      </p:pic>
      <p:sp>
        <p:nvSpPr>
          <p:cNvPr id="5" name="Subtitle 2">
            <a:extLst>
              <a:ext uri="{FF2B5EF4-FFF2-40B4-BE49-F238E27FC236}">
                <a16:creationId xmlns:a16="http://schemas.microsoft.com/office/drawing/2014/main" id="{C32312C1-232E-60FB-F91D-90991F6B3D18}"/>
              </a:ext>
            </a:extLst>
          </p:cNvPr>
          <p:cNvSpPr>
            <a:spLocks noGrp="1"/>
          </p:cNvSpPr>
          <p:nvPr>
            <p:ph type="subTitle" idx="1"/>
          </p:nvPr>
        </p:nvSpPr>
        <p:spPr>
          <a:xfrm>
            <a:off x="625396" y="3120643"/>
            <a:ext cx="7893208" cy="694899"/>
          </a:xfrm>
          <a:effectLst/>
        </p:spPr>
        <p:txBody>
          <a:bodyPr>
            <a:normAutofit/>
          </a:bodyPr>
          <a:lstStyle/>
          <a:p>
            <a:pPr>
              <a:spcAft>
                <a:spcPts val="0"/>
              </a:spcAft>
            </a:pPr>
            <a:r>
              <a:rPr lang="en-US" dirty="0"/>
              <a:t>Africa Regional Workshop on Strengthening TB Monitoring and Evaluation Systems</a:t>
            </a:r>
          </a:p>
          <a:p>
            <a:r>
              <a:rPr lang="en-US" sz="1200" dirty="0"/>
              <a:t>16-19 April, 2024 • Dar es Salaam, Tanzania</a:t>
            </a:r>
          </a:p>
        </p:txBody>
      </p:sp>
      <p:sp>
        <p:nvSpPr>
          <p:cNvPr id="6" name="Subtitle 2">
            <a:extLst>
              <a:ext uri="{FF2B5EF4-FFF2-40B4-BE49-F238E27FC236}">
                <a16:creationId xmlns:a16="http://schemas.microsoft.com/office/drawing/2014/main" id="{10AE9AEA-CD9F-08FE-111A-FD0109A0280E}"/>
              </a:ext>
            </a:extLst>
          </p:cNvPr>
          <p:cNvSpPr txBox="1">
            <a:spLocks/>
          </p:cNvSpPr>
          <p:nvPr/>
        </p:nvSpPr>
        <p:spPr>
          <a:xfrm>
            <a:off x="625396" y="3704714"/>
            <a:ext cx="3615653" cy="498271"/>
          </a:xfrm>
          <a:prstGeom prst="rect">
            <a:avLst/>
          </a:prstGeom>
          <a:effectLst/>
        </p:spPr>
        <p:txBody>
          <a:bodyPr vert="horz" lIns="91440" tIns="45720" rIns="91440" bIns="45720" rtlCol="0">
            <a:normAutofit/>
          </a:bodyPr>
          <a:lstStyle>
            <a:lvl1pPr marL="0" indent="0" algn="l" defTabSz="457200" rtl="0" eaLnBrk="1" latinLnBrk="0" hangingPunct="1">
              <a:spcBef>
                <a:spcPts val="0"/>
              </a:spcBef>
              <a:spcAft>
                <a:spcPts val="800"/>
              </a:spcAft>
              <a:buClr>
                <a:schemeClr val="tx2"/>
              </a:buClr>
              <a:buSzPct val="90000"/>
              <a:buFont typeface="Wingdings" panose="05000000000000000000" pitchFamily="2" charset="2"/>
              <a:buNone/>
              <a:defRPr sz="1800" b="0" i="0" kern="1200">
                <a:solidFill>
                  <a:schemeClr val="tx2"/>
                </a:solidFill>
                <a:latin typeface="+mn-lt"/>
                <a:ea typeface="+mn-ea"/>
                <a:cs typeface="Gill Sans MT"/>
              </a:defRPr>
            </a:lvl1pPr>
            <a:lvl2pPr marL="457200" indent="0" algn="ctr" defTabSz="457200" rtl="0" eaLnBrk="1" latinLnBrk="0" hangingPunct="1">
              <a:spcBef>
                <a:spcPts val="0"/>
              </a:spcBef>
              <a:spcAft>
                <a:spcPts val="800"/>
              </a:spcAft>
              <a:buClr>
                <a:schemeClr val="tx2"/>
              </a:buClr>
              <a:buFont typeface="Wingdings" panose="05000000000000000000" pitchFamily="2" charset="2"/>
              <a:buNone/>
              <a:defRPr sz="2000" b="0" i="0" kern="1200">
                <a:solidFill>
                  <a:schemeClr val="tx1">
                    <a:tint val="75000"/>
                  </a:schemeClr>
                </a:solidFill>
                <a:latin typeface="+mn-l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NTP UPDATES: South Africa</a:t>
            </a:r>
            <a:endParaRPr lang="en-US" sz="1200" dirty="0"/>
          </a:p>
        </p:txBody>
      </p:sp>
      <p:pic>
        <p:nvPicPr>
          <p:cNvPr id="3" name="Picture 7" descr="NDOH Logo.jpg">
            <a:extLst>
              <a:ext uri="{FF2B5EF4-FFF2-40B4-BE49-F238E27FC236}">
                <a16:creationId xmlns:a16="http://schemas.microsoft.com/office/drawing/2014/main" id="{4B7483E0-40E1-8B54-CD37-2B6A62867E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3715" y="4223915"/>
            <a:ext cx="1597981" cy="575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logo with a colorful design&#10;&#10;Description automatically generated with medium confidence">
            <a:extLst>
              <a:ext uri="{FF2B5EF4-FFF2-40B4-BE49-F238E27FC236}">
                <a16:creationId xmlns:a16="http://schemas.microsoft.com/office/drawing/2014/main" id="{C836E007-7DDC-8796-3A8D-4B1023D43B99}"/>
              </a:ext>
            </a:extLst>
          </p:cNvPr>
          <p:cNvPicPr>
            <a:picLocks noChangeAspect="1"/>
          </p:cNvPicPr>
          <p:nvPr/>
        </p:nvPicPr>
        <p:blipFill>
          <a:blip r:embed="rId5"/>
          <a:stretch>
            <a:fillRect/>
          </a:stretch>
        </p:blipFill>
        <p:spPr>
          <a:xfrm>
            <a:off x="5084121" y="4223916"/>
            <a:ext cx="580079" cy="580079"/>
          </a:xfrm>
          <a:prstGeom prst="rect">
            <a:avLst/>
          </a:prstGeom>
        </p:spPr>
      </p:pic>
    </p:spTree>
    <p:custDataLst>
      <p:tags r:id="rId1"/>
    </p:custDataLst>
    <p:extLst>
      <p:ext uri="{BB962C8B-B14F-4D97-AF65-F5344CB8AC3E}">
        <p14:creationId xmlns:p14="http://schemas.microsoft.com/office/powerpoint/2010/main" val="8020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6" y="773935"/>
            <a:ext cx="8353432" cy="3789355"/>
          </a:xfrm>
        </p:spPr>
        <p:txBody>
          <a:bodyPr/>
          <a:lstStyle/>
          <a:p>
            <a:r>
              <a:rPr lang="en-US" dirty="0"/>
              <a:t>Implementation of EMR as a surveillance system;</a:t>
            </a:r>
          </a:p>
          <a:p>
            <a:r>
              <a:rPr lang="en-US" dirty="0"/>
              <a:t>Use of a unique identifier and live or real-time electronic surveillance system;</a:t>
            </a:r>
          </a:p>
          <a:p>
            <a:r>
              <a:rPr lang="en-US" dirty="0"/>
              <a:t>Implementation of tested community-based monitoring systems. </a:t>
            </a:r>
          </a:p>
          <a:p>
            <a:r>
              <a:rPr lang="en-US" dirty="0"/>
              <a:t>National Health Insurance and complementing data initiatives that include one-patient one-record.</a:t>
            </a:r>
          </a:p>
          <a:p>
            <a:r>
              <a:rPr lang="en-US" dirty="0"/>
              <a:t>National implementation of the Electronic Medical Record (EMR) and a single database for South African citizens.</a:t>
            </a:r>
          </a:p>
          <a:p>
            <a:pPr marL="0" indent="0">
              <a:buNone/>
            </a:pPr>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172753" y="50950"/>
            <a:ext cx="8798493" cy="446276"/>
          </a:xfrm>
        </p:spPr>
        <p:txBody>
          <a:bodyPr/>
          <a:lstStyle/>
          <a:p>
            <a:r>
              <a:rPr lang="en-US" sz="2300" dirty="0">
                <a:solidFill>
                  <a:schemeClr val="tx2"/>
                </a:solidFill>
              </a:rPr>
              <a:t>Vision for Future of Data-Driven TB Control &amp; Upcoming Plans</a:t>
            </a:r>
          </a:p>
        </p:txBody>
      </p:sp>
    </p:spTree>
    <p:custDataLst>
      <p:tags r:id="rId1"/>
    </p:custDataLst>
    <p:extLst>
      <p:ext uri="{BB962C8B-B14F-4D97-AF65-F5344CB8AC3E}">
        <p14:creationId xmlns:p14="http://schemas.microsoft.com/office/powerpoint/2010/main" val="268749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448858"/>
            <a:ext cx="7772400" cy="1754326"/>
          </a:xfrm>
        </p:spPr>
        <p:txBody>
          <a:bodyPr/>
          <a:lstStyle/>
          <a:p>
            <a:r>
              <a:rPr lang="en-US" dirty="0"/>
              <a:t>TB M&amp;E Beyond Numbers: </a:t>
            </a:r>
            <a:r>
              <a:rPr lang="en-US" b="0" dirty="0"/>
              <a:t>Understanding trends </a:t>
            </a:r>
            <a:r>
              <a:rPr lang="en-US" b="0"/>
              <a:t>in </a:t>
            </a:r>
            <a:br>
              <a:rPr lang="en-US" b="0"/>
            </a:br>
            <a:r>
              <a:rPr lang="en-US" b="0"/>
              <a:t>PBMEF core </a:t>
            </a:r>
            <a:r>
              <a:rPr lang="en-US" b="0" dirty="0"/>
              <a:t>indicators</a:t>
            </a:r>
          </a:p>
        </p:txBody>
      </p:sp>
    </p:spTree>
    <p:custDataLst>
      <p:tags r:id="rId1"/>
    </p:custDataLst>
    <p:extLst>
      <p:ext uri="{BB962C8B-B14F-4D97-AF65-F5344CB8AC3E}">
        <p14:creationId xmlns:p14="http://schemas.microsoft.com/office/powerpoint/2010/main" val="55345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0" y="559294"/>
            <a:ext cx="3728621" cy="3886156"/>
          </a:xfrm>
        </p:spPr>
        <p:txBody>
          <a:bodyPr>
            <a:normAutofit fontScale="92500" lnSpcReduction="10000"/>
          </a:bodyPr>
          <a:lstStyle/>
          <a:p>
            <a:r>
              <a:rPr lang="en-US" dirty="0"/>
              <a:t>Other outcomes are displayed to show the relationship to treatment success.</a:t>
            </a:r>
          </a:p>
          <a:p>
            <a:r>
              <a:rPr lang="en-US" dirty="0"/>
              <a:t>Challenges have been met with surveillance systems.</a:t>
            </a:r>
          </a:p>
          <a:p>
            <a:r>
              <a:rPr lang="en-US" dirty="0"/>
              <a:t>All DS-TB treatment success has not changed over years – remaining stable around 80%.</a:t>
            </a:r>
          </a:p>
          <a:p>
            <a:r>
              <a:rPr lang="en-US" dirty="0"/>
              <a:t>The high LTFU &amp; NE cases affect Treatment Success negatively.</a:t>
            </a:r>
          </a:p>
          <a:p>
            <a:r>
              <a:rPr lang="en-US" dirty="0"/>
              <a:t>2022 cases not fully reported as yet – hence a lower treatment success rate</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12</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0" y="23617"/>
            <a:ext cx="9062891" cy="461665"/>
          </a:xfrm>
        </p:spPr>
        <p:txBody>
          <a:bodyPr/>
          <a:lstStyle/>
          <a:p>
            <a:pPr algn="ctr"/>
            <a:r>
              <a:rPr lang="en-US" dirty="0"/>
              <a:t>Indicator: DS-TB Treatment Success Rates (2018 – 2022)</a:t>
            </a:r>
            <a:endParaRPr lang="en-US" dirty="0">
              <a:solidFill>
                <a:schemeClr val="tx2"/>
              </a:solidFill>
            </a:endParaRPr>
          </a:p>
        </p:txBody>
      </p:sp>
      <p:pic>
        <p:nvPicPr>
          <p:cNvPr id="6" name="Picture 5" descr="A graph of a number of people&#10;&#10;Description automatically generated with medium confidence">
            <a:extLst>
              <a:ext uri="{FF2B5EF4-FFF2-40B4-BE49-F238E27FC236}">
                <a16:creationId xmlns:a16="http://schemas.microsoft.com/office/drawing/2014/main" id="{9D2A4AED-07D9-01FC-C169-472E5B1C3C80}"/>
              </a:ext>
            </a:extLst>
          </p:cNvPr>
          <p:cNvPicPr>
            <a:picLocks noChangeAspect="1"/>
          </p:cNvPicPr>
          <p:nvPr/>
        </p:nvPicPr>
        <p:blipFill>
          <a:blip r:embed="rId3"/>
          <a:stretch>
            <a:fillRect/>
          </a:stretch>
        </p:blipFill>
        <p:spPr>
          <a:xfrm>
            <a:off x="3870665" y="621485"/>
            <a:ext cx="5192227" cy="3823965"/>
          </a:xfrm>
          <a:prstGeom prst="rect">
            <a:avLst/>
          </a:prstGeom>
        </p:spPr>
      </p:pic>
    </p:spTree>
    <p:custDataLst>
      <p:tags r:id="rId1"/>
    </p:custDataLst>
    <p:extLst>
      <p:ext uri="{BB962C8B-B14F-4D97-AF65-F5344CB8AC3E}">
        <p14:creationId xmlns:p14="http://schemas.microsoft.com/office/powerpoint/2010/main" val="17327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1" y="485282"/>
            <a:ext cx="3471169" cy="3256527"/>
          </a:xfrm>
        </p:spPr>
        <p:txBody>
          <a:bodyPr>
            <a:normAutofit lnSpcReduction="10000"/>
          </a:bodyPr>
          <a:lstStyle/>
          <a:p>
            <a:r>
              <a:rPr lang="en-US" dirty="0"/>
              <a:t>Disaggregated DR-TB according to RR/MDR-TB and </a:t>
            </a:r>
            <a:r>
              <a:rPr lang="en-US" dirty="0" err="1"/>
              <a:t>PreXDR</a:t>
            </a:r>
            <a:r>
              <a:rPr lang="en-US" dirty="0"/>
              <a:t>/XDR-TB provide different Treatment outcomes – with RR/MDR-TB showing better outcomes compared to </a:t>
            </a:r>
            <a:r>
              <a:rPr lang="en-US" dirty="0" err="1"/>
              <a:t>PreXDR</a:t>
            </a:r>
            <a:r>
              <a:rPr lang="en-US" dirty="0"/>
              <a:t> and XDR-TB.</a:t>
            </a:r>
          </a:p>
          <a:p>
            <a:r>
              <a:rPr lang="en-US" dirty="0"/>
              <a:t>Here all DR-TB are aggregated to show varying treatment success rate.</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13</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0" y="23617"/>
            <a:ext cx="9143999" cy="461665"/>
          </a:xfrm>
        </p:spPr>
        <p:txBody>
          <a:bodyPr/>
          <a:lstStyle/>
          <a:p>
            <a:pPr algn="ctr"/>
            <a:r>
              <a:rPr lang="en-US" dirty="0">
                <a:solidFill>
                  <a:schemeClr val="tx2"/>
                </a:solidFill>
              </a:rPr>
              <a:t>Indicator: DR-TB Treatment Success Rate (2016 – 2020)</a:t>
            </a:r>
          </a:p>
        </p:txBody>
      </p:sp>
      <p:pic>
        <p:nvPicPr>
          <p:cNvPr id="6" name="Picture 5" descr="A graph of a number of different colored bars&#10;&#10;Description automatically generated with medium confidence">
            <a:extLst>
              <a:ext uri="{FF2B5EF4-FFF2-40B4-BE49-F238E27FC236}">
                <a16:creationId xmlns:a16="http://schemas.microsoft.com/office/drawing/2014/main" id="{9698DEC5-7203-51C1-02E2-7537A01FF85A}"/>
              </a:ext>
            </a:extLst>
          </p:cNvPr>
          <p:cNvPicPr>
            <a:picLocks noChangeAspect="1"/>
          </p:cNvPicPr>
          <p:nvPr/>
        </p:nvPicPr>
        <p:blipFill>
          <a:blip r:embed="rId3"/>
          <a:stretch>
            <a:fillRect/>
          </a:stretch>
        </p:blipFill>
        <p:spPr>
          <a:xfrm>
            <a:off x="3694423" y="485282"/>
            <a:ext cx="5360800" cy="4283818"/>
          </a:xfrm>
          <a:prstGeom prst="rect">
            <a:avLst/>
          </a:prstGeom>
        </p:spPr>
      </p:pic>
    </p:spTree>
    <p:custDataLst>
      <p:tags r:id="rId1"/>
    </p:custDataLst>
    <p:extLst>
      <p:ext uri="{BB962C8B-B14F-4D97-AF65-F5344CB8AC3E}">
        <p14:creationId xmlns:p14="http://schemas.microsoft.com/office/powerpoint/2010/main" val="130552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718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886944"/>
            <a:ext cx="7772400" cy="1200329"/>
          </a:xfrm>
        </p:spPr>
        <p:txBody>
          <a:bodyPr/>
          <a:lstStyle/>
          <a:p>
            <a:r>
              <a:rPr lang="en-US" dirty="0"/>
              <a:t>Country TB Profile and TB Situation Snapshot</a:t>
            </a:r>
            <a:endParaRPr lang="en-US" b="0" dirty="0"/>
          </a:p>
        </p:txBody>
      </p:sp>
    </p:spTree>
    <p:custDataLst>
      <p:tags r:id="rId1"/>
    </p:custDataLst>
    <p:extLst>
      <p:ext uri="{BB962C8B-B14F-4D97-AF65-F5344CB8AC3E}">
        <p14:creationId xmlns:p14="http://schemas.microsoft.com/office/powerpoint/2010/main" val="5188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345506" y="773935"/>
            <a:ext cx="8418167" cy="2438603"/>
          </a:xfrm>
        </p:spPr>
        <p:txBody>
          <a:bodyPr/>
          <a:lstStyle/>
          <a:p>
            <a:r>
              <a:rPr lang="en-US" dirty="0"/>
              <a:t>South African population ➙ 62,027,503 (</a:t>
            </a:r>
            <a:r>
              <a:rPr lang="en-US" i="1" dirty="0"/>
              <a:t>2022 Census Data</a:t>
            </a:r>
            <a:r>
              <a:rPr lang="en-US" dirty="0"/>
              <a:t>);</a:t>
            </a:r>
          </a:p>
          <a:p>
            <a:r>
              <a:rPr lang="en-US" dirty="0"/>
              <a:t>The population steadily increased between 1996 &amp; 2022, from 40 million to 62 million;</a:t>
            </a:r>
          </a:p>
          <a:p>
            <a:r>
              <a:rPr lang="en-US" dirty="0"/>
              <a:t>Female to male percentage ➙ 51.5 to 48.5 – varying within provinces;</a:t>
            </a:r>
          </a:p>
          <a:p>
            <a:r>
              <a:rPr lang="en-US" dirty="0"/>
              <a:t>Racially diverse ➙ African (81.4%); coloured (8.2%); white (7.3); Indian (2.7%);</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3</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t>South Africa’s Demographic Profile</a:t>
            </a:r>
            <a:endParaRPr lang="en-US" dirty="0">
              <a:solidFill>
                <a:schemeClr val="tx2"/>
              </a:solidFill>
            </a:endParaRPr>
          </a:p>
        </p:txBody>
      </p:sp>
      <p:pic>
        <p:nvPicPr>
          <p:cNvPr id="6" name="Picture 5">
            <a:extLst>
              <a:ext uri="{FF2B5EF4-FFF2-40B4-BE49-F238E27FC236}">
                <a16:creationId xmlns:a16="http://schemas.microsoft.com/office/drawing/2014/main" id="{9AD2B9BD-4076-32D4-93E6-204C150C92C4}"/>
              </a:ext>
            </a:extLst>
          </p:cNvPr>
          <p:cNvPicPr>
            <a:picLocks noChangeAspect="1"/>
          </p:cNvPicPr>
          <p:nvPr/>
        </p:nvPicPr>
        <p:blipFill>
          <a:blip r:embed="rId3"/>
          <a:stretch>
            <a:fillRect/>
          </a:stretch>
        </p:blipFill>
        <p:spPr>
          <a:xfrm>
            <a:off x="6565774" y="2871113"/>
            <a:ext cx="2425825" cy="1930499"/>
          </a:xfrm>
          <a:prstGeom prst="rect">
            <a:avLst/>
          </a:prstGeom>
        </p:spPr>
      </p:pic>
      <p:sp>
        <p:nvSpPr>
          <p:cNvPr id="7" name="Content Placeholder 4">
            <a:extLst>
              <a:ext uri="{FF2B5EF4-FFF2-40B4-BE49-F238E27FC236}">
                <a16:creationId xmlns:a16="http://schemas.microsoft.com/office/drawing/2014/main" id="{856D7A89-CA2E-E99A-3AD0-F1875289DAAC}"/>
              </a:ext>
            </a:extLst>
          </p:cNvPr>
          <p:cNvSpPr txBox="1">
            <a:spLocks/>
          </p:cNvSpPr>
          <p:nvPr/>
        </p:nvSpPr>
        <p:spPr>
          <a:xfrm>
            <a:off x="345506" y="2793229"/>
            <a:ext cx="6370883" cy="2086268"/>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Median Age ~ 28 years (2022) from 22 years in 1996 ⇡ of 6 years;</a:t>
            </a:r>
          </a:p>
          <a:p>
            <a:r>
              <a:rPr lang="en-US" dirty="0"/>
              <a:t>Migration patterns indicate more in-migration than outmigration in 2 provinces – Gauteng (mostly mining &amp; industrial opportunities) &amp; Western Cape (commercial farming);</a:t>
            </a:r>
          </a:p>
        </p:txBody>
      </p:sp>
    </p:spTree>
    <p:custDataLst>
      <p:tags r:id="rId1"/>
    </p:custDataLst>
    <p:extLst>
      <p:ext uri="{BB962C8B-B14F-4D97-AF65-F5344CB8AC3E}">
        <p14:creationId xmlns:p14="http://schemas.microsoft.com/office/powerpoint/2010/main" val="296708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152401" y="551145"/>
            <a:ext cx="4352242" cy="4142236"/>
          </a:xfrm>
        </p:spPr>
        <p:txBody>
          <a:bodyPr>
            <a:normAutofit fontScale="62500" lnSpcReduction="20000"/>
          </a:bodyPr>
          <a:lstStyle/>
          <a:p>
            <a:pPr>
              <a:spcAft>
                <a:spcPts val="1200"/>
              </a:spcAft>
            </a:pPr>
            <a:r>
              <a:rPr lang="en-US" sz="2900" dirty="0"/>
              <a:t>South Africa is among the 30 high TB burden countries contributing 87% of the global TB cases in 2022.</a:t>
            </a:r>
          </a:p>
          <a:p>
            <a:pPr>
              <a:spcAft>
                <a:spcPts val="1200"/>
              </a:spcAft>
            </a:pPr>
            <a:r>
              <a:rPr lang="en-US" sz="2900" dirty="0"/>
              <a:t>2022 estimated TB incidence: 280K and a rate of 468/100k population</a:t>
            </a:r>
          </a:p>
          <a:p>
            <a:pPr>
              <a:spcAft>
                <a:spcPts val="1200"/>
              </a:spcAft>
            </a:pPr>
            <a:r>
              <a:rPr lang="en-US" sz="2900" dirty="0"/>
              <a:t>TB/HIV incidence rate: 255/100k population</a:t>
            </a:r>
          </a:p>
          <a:p>
            <a:pPr>
              <a:spcAft>
                <a:spcPts val="1200"/>
              </a:spcAft>
            </a:pPr>
            <a:r>
              <a:rPr lang="en-US" sz="2900" dirty="0"/>
              <a:t>MDR-/RR-TB incidence rate: 19/100K population; incidence males vs females = 163k vs 117k respectively</a:t>
            </a:r>
          </a:p>
          <a:p>
            <a:pPr>
              <a:spcAft>
                <a:spcPts val="1200"/>
              </a:spcAft>
            </a:pPr>
            <a:r>
              <a:rPr lang="en-US" sz="2900" dirty="0"/>
              <a:t>2022 total notifications: 224,621, of which new &amp; relapse is 214,295 TB cases – 358/100k population;</a:t>
            </a:r>
          </a:p>
          <a:p>
            <a:pPr>
              <a:spcAft>
                <a:spcPts val="1200"/>
              </a:spcAft>
            </a:pPr>
            <a:r>
              <a:rPr lang="en-US" sz="2900" dirty="0"/>
              <a:t>Mortality rate among HIV</a:t>
            </a:r>
            <a:r>
              <a:rPr lang="en-US" sz="2900" baseline="30000" dirty="0"/>
              <a:t>+</a:t>
            </a:r>
            <a:r>
              <a:rPr lang="en-US" sz="2900" dirty="0"/>
              <a:t> = 52/100k</a:t>
            </a:r>
          </a:p>
          <a:p>
            <a:endParaRPr lang="en-US" dirty="0"/>
          </a:p>
          <a:p>
            <a:endParaRPr lang="en-US" dirty="0"/>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4</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TB Snapshot and Situation in South Africa</a:t>
            </a:r>
          </a:p>
        </p:txBody>
      </p:sp>
      <p:sp>
        <p:nvSpPr>
          <p:cNvPr id="2" name="Content Placeholder 4">
            <a:extLst>
              <a:ext uri="{FF2B5EF4-FFF2-40B4-BE49-F238E27FC236}">
                <a16:creationId xmlns:a16="http://schemas.microsoft.com/office/drawing/2014/main" id="{8CBA7ED3-EAB2-A062-7283-7A9E83E54DF7}"/>
              </a:ext>
            </a:extLst>
          </p:cNvPr>
          <p:cNvSpPr txBox="1">
            <a:spLocks/>
          </p:cNvSpPr>
          <p:nvPr/>
        </p:nvSpPr>
        <p:spPr>
          <a:xfrm>
            <a:off x="4809290" y="551145"/>
            <a:ext cx="4182309" cy="4142236"/>
          </a:xfrm>
          <a:prstGeom prst="rect">
            <a:avLst/>
          </a:prstGeom>
        </p:spPr>
        <p:txBody>
          <a:bodyPr vert="horz" lIns="91440" tIns="45720" rIns="91440" bIns="45720" rtlCol="0">
            <a:normAutofit fontScale="70000" lnSpcReduction="20000"/>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SzPct val="90000"/>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FFFFFF"/>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600" dirty="0"/>
              <a:t>Universal healthcare coverage: 77%</a:t>
            </a:r>
          </a:p>
          <a:p>
            <a:pPr>
              <a:spcAft>
                <a:spcPts val="1200"/>
              </a:spcAft>
            </a:pPr>
            <a:r>
              <a:rPr lang="en-US" sz="2600" dirty="0"/>
              <a:t>Catastrophic costs: 56% </a:t>
            </a:r>
          </a:p>
          <a:p>
            <a:pPr>
              <a:spcAft>
                <a:spcPts val="1200"/>
              </a:spcAft>
            </a:pPr>
            <a:r>
              <a:rPr lang="en-US" sz="2600" dirty="0"/>
              <a:t>TB case fatality rate: 20%</a:t>
            </a:r>
          </a:p>
          <a:p>
            <a:pPr>
              <a:spcAft>
                <a:spcPts val="1200"/>
              </a:spcAft>
            </a:pPr>
            <a:r>
              <a:rPr lang="en-US" sz="2600" dirty="0"/>
              <a:t>Known HIV</a:t>
            </a:r>
            <a:r>
              <a:rPr lang="en-US" sz="2600" baseline="30000" dirty="0"/>
              <a:t>+</a:t>
            </a:r>
            <a:r>
              <a:rPr lang="en-US" sz="2600" dirty="0"/>
              <a:t> status:  54%</a:t>
            </a:r>
          </a:p>
          <a:p>
            <a:pPr>
              <a:spcAft>
                <a:spcPts val="1200"/>
              </a:spcAft>
            </a:pPr>
            <a:r>
              <a:rPr lang="en-US" sz="2600" dirty="0"/>
              <a:t>ART coverage: 88%</a:t>
            </a:r>
          </a:p>
          <a:p>
            <a:pPr>
              <a:spcAft>
                <a:spcPts val="1200"/>
              </a:spcAft>
            </a:pPr>
            <a:r>
              <a:rPr lang="en-US" sz="2600" dirty="0"/>
              <a:t>Treatment success rate (new &amp; relapse): 79%</a:t>
            </a:r>
          </a:p>
          <a:p>
            <a:pPr>
              <a:spcAft>
                <a:spcPts val="1200"/>
              </a:spcAft>
            </a:pPr>
            <a:r>
              <a:rPr lang="en-US" sz="2600" dirty="0"/>
              <a:t>Previously treated (excl. relapse): 60%</a:t>
            </a:r>
          </a:p>
          <a:p>
            <a:pPr>
              <a:spcAft>
                <a:spcPts val="1200"/>
              </a:spcAft>
            </a:pPr>
            <a:r>
              <a:rPr lang="en-US" sz="2600" dirty="0"/>
              <a:t>Treatment success rate (MDR-/RR-TB): 62%</a:t>
            </a:r>
          </a:p>
          <a:p>
            <a:r>
              <a:rPr lang="en-US" sz="2600" dirty="0"/>
              <a:t>% HIV</a:t>
            </a:r>
            <a:r>
              <a:rPr lang="en-US" sz="2600" baseline="30000" dirty="0"/>
              <a:t>+</a:t>
            </a:r>
            <a:r>
              <a:rPr lang="en-US" sz="2600" dirty="0"/>
              <a:t> started on ART on TPT: 62%</a:t>
            </a:r>
          </a:p>
          <a:p>
            <a:endParaRPr lang="en-US" dirty="0"/>
          </a:p>
          <a:p>
            <a:endParaRPr lang="en-US" dirty="0"/>
          </a:p>
        </p:txBody>
      </p:sp>
    </p:spTree>
    <p:custDataLst>
      <p:tags r:id="rId1"/>
    </p:custDataLst>
    <p:extLst>
      <p:ext uri="{BB962C8B-B14F-4D97-AF65-F5344CB8AC3E}">
        <p14:creationId xmlns:p14="http://schemas.microsoft.com/office/powerpoint/2010/main" val="3018106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814646" y="1848107"/>
            <a:ext cx="7643553" cy="1754326"/>
          </a:xfrm>
        </p:spPr>
        <p:txBody>
          <a:bodyPr/>
          <a:lstStyle/>
          <a:p>
            <a:r>
              <a:rPr lang="en-US" dirty="0"/>
              <a:t>Data-Driven Strategies: </a:t>
            </a:r>
            <a:br>
              <a:rPr lang="en-US" dirty="0"/>
            </a:br>
            <a:r>
              <a:rPr lang="en-US" b="0" dirty="0"/>
              <a:t>Update on national TB M&amp;E, surveillance, and data use</a:t>
            </a:r>
          </a:p>
        </p:txBody>
      </p:sp>
    </p:spTree>
    <p:custDataLst>
      <p:tags r:id="rId1"/>
    </p:custDataLst>
    <p:extLst>
      <p:ext uri="{BB962C8B-B14F-4D97-AF65-F5344CB8AC3E}">
        <p14:creationId xmlns:p14="http://schemas.microsoft.com/office/powerpoint/2010/main" val="29278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283221" y="697709"/>
            <a:ext cx="8502136" cy="3789355"/>
          </a:xfrm>
        </p:spPr>
        <p:txBody>
          <a:bodyPr>
            <a:normAutofit lnSpcReduction="10000"/>
          </a:bodyPr>
          <a:lstStyle/>
          <a:p>
            <a:r>
              <a:rPr lang="en-US" dirty="0"/>
              <a:t>Contained in TB Recovery Plan; the TB Strategic Plan; Annual Performance Plan &amp; the National HIV and TB Strategic Plan.</a:t>
            </a:r>
          </a:p>
          <a:p>
            <a:r>
              <a:rPr lang="en-US" dirty="0"/>
              <a:t>South Africa aligns with the End TB Strategy 2035 as part of the Sustainable Development Goals.</a:t>
            </a:r>
          </a:p>
          <a:p>
            <a:r>
              <a:rPr lang="en-US" dirty="0"/>
              <a:t>Concerted efforts reflected in the National Development Plan (NDP) 2030 – specific to South Africa.  TB features as one of the conditions aimed at increasing life expectancy through various efforts to eliminate.</a:t>
            </a:r>
          </a:p>
          <a:p>
            <a:r>
              <a:rPr lang="en-US" dirty="0"/>
              <a:t>Development of specific entities to focus on TB specific issues – like the TB Think Tank.</a:t>
            </a:r>
          </a:p>
          <a:p>
            <a:r>
              <a:rPr lang="en-US" dirty="0"/>
              <a:t>Routine reporting systems guided by the District Health Management Information System (DHMIS) Policy.</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6</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283221" y="4381"/>
            <a:ext cx="8860778" cy="480901"/>
          </a:xfrm>
        </p:spPr>
        <p:txBody>
          <a:bodyPr/>
          <a:lstStyle/>
          <a:p>
            <a:pPr>
              <a:lnSpc>
                <a:spcPct val="115000"/>
              </a:lnSpc>
              <a:spcAft>
                <a:spcPts val="0"/>
              </a:spcAft>
            </a:pPr>
            <a:r>
              <a:rPr lang="en-US" dirty="0"/>
              <a:t>Strategies for Using National TB Data</a:t>
            </a:r>
          </a:p>
        </p:txBody>
      </p:sp>
    </p:spTree>
    <p:custDataLst>
      <p:tags r:id="rId1"/>
    </p:custDataLst>
    <p:extLst>
      <p:ext uri="{BB962C8B-B14F-4D97-AF65-F5344CB8AC3E}">
        <p14:creationId xmlns:p14="http://schemas.microsoft.com/office/powerpoint/2010/main" val="172056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297712" y="485282"/>
            <a:ext cx="7772400" cy="3789355"/>
          </a:xfrm>
        </p:spPr>
        <p:txBody>
          <a:bodyPr/>
          <a:lstStyle/>
          <a:p>
            <a:r>
              <a:rPr lang="en-US" dirty="0"/>
              <a:t>Development of electronic surveillance systems (e.g. electronic medical record [EMR]); targets and updating of health systems.</a:t>
            </a:r>
          </a:p>
          <a:p>
            <a:r>
              <a:rPr lang="en-US" dirty="0"/>
              <a:t>Research activities undertaken to provide invaluable information for decision-making.</a:t>
            </a:r>
          </a:p>
          <a:p>
            <a:r>
              <a:rPr lang="en-US" dirty="0"/>
              <a:t>Implementation of DHMIS Policy nationally, monitored by the Research, Information, Monitoring, Evaluation &amp; Surveillance (RIMES) unit on the side of TB.</a:t>
            </a:r>
          </a:p>
          <a:p>
            <a:r>
              <a:rPr lang="en-US" dirty="0"/>
              <a:t>Biennial updating of National Indicator Dataset (NIDS), Provincial Indicator Datasets (PIDS) to reflect national and international changes in TB outlook – a data-driven process</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0" y="0"/>
            <a:ext cx="9144000" cy="485282"/>
          </a:xfrm>
        </p:spPr>
        <p:txBody>
          <a:bodyPr/>
          <a:lstStyle/>
          <a:p>
            <a:pPr algn="ctr">
              <a:lnSpc>
                <a:spcPct val="115000"/>
              </a:lnSpc>
            </a:pPr>
            <a:r>
              <a:rPr lang="en-US" dirty="0"/>
              <a:t>Improvements and Changes to the National TB M&amp;E System</a:t>
            </a:r>
          </a:p>
        </p:txBody>
      </p:sp>
    </p:spTree>
    <p:custDataLst>
      <p:tags r:id="rId1"/>
    </p:custDataLst>
    <p:extLst>
      <p:ext uri="{BB962C8B-B14F-4D97-AF65-F5344CB8AC3E}">
        <p14:creationId xmlns:p14="http://schemas.microsoft.com/office/powerpoint/2010/main" val="372339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297712" y="485282"/>
            <a:ext cx="7772400" cy="3789355"/>
          </a:xfrm>
        </p:spPr>
        <p:txBody>
          <a:bodyPr/>
          <a:lstStyle/>
          <a:p>
            <a:r>
              <a:rPr lang="en-US" dirty="0"/>
              <a:t>Implementation of WHO recommended rapid diagnostics.</a:t>
            </a:r>
          </a:p>
          <a:p>
            <a:r>
              <a:rPr lang="en-US" dirty="0"/>
              <a:t>Synergy between laboratory and </a:t>
            </a:r>
            <a:r>
              <a:rPr lang="en-US" dirty="0" err="1"/>
              <a:t>programme</a:t>
            </a:r>
            <a:r>
              <a:rPr lang="en-US" dirty="0"/>
              <a:t> data sharing initiative.</a:t>
            </a:r>
          </a:p>
          <a:p>
            <a:r>
              <a:rPr lang="en-US" dirty="0"/>
              <a:t>Turn around times of diagnostic results based on data reports.</a:t>
            </a:r>
          </a:p>
          <a:p>
            <a:r>
              <a:rPr lang="en-US" dirty="0"/>
              <a:t>B-</a:t>
            </a:r>
            <a:r>
              <a:rPr lang="en-US" dirty="0" err="1"/>
              <a:t>PaL</a:t>
            </a:r>
            <a:r>
              <a:rPr lang="en-US" dirty="0"/>
              <a:t> rollout for DR-TB patients – a short term regimen initiative that is proving effective.</a:t>
            </a:r>
          </a:p>
          <a:p>
            <a:r>
              <a:rPr lang="en-US" dirty="0"/>
              <a:t>Successful monitoring of adverse events on treatment.</a:t>
            </a:r>
          </a:p>
          <a:p>
            <a:endParaRPr lang="en-US" dirty="0"/>
          </a:p>
          <a:p>
            <a:pPr marL="0" indent="0">
              <a:buNone/>
            </a:pPr>
            <a:r>
              <a:rPr lang="en-US" dirty="0"/>
              <a:t> </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404602" y="0"/>
            <a:ext cx="8739398" cy="485282"/>
          </a:xfrm>
        </p:spPr>
        <p:txBody>
          <a:bodyPr/>
          <a:lstStyle/>
          <a:p>
            <a:pPr>
              <a:lnSpc>
                <a:spcPct val="115000"/>
              </a:lnSpc>
            </a:pPr>
            <a:r>
              <a:rPr lang="en-US" dirty="0"/>
              <a:t>Successful Data-Driven Initiatives</a:t>
            </a:r>
          </a:p>
        </p:txBody>
      </p:sp>
    </p:spTree>
    <p:custDataLst>
      <p:tags r:id="rId1"/>
    </p:custDataLst>
    <p:extLst>
      <p:ext uri="{BB962C8B-B14F-4D97-AF65-F5344CB8AC3E}">
        <p14:creationId xmlns:p14="http://schemas.microsoft.com/office/powerpoint/2010/main" val="368373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A1991D4-841E-7686-397D-A7F0237BEAC3}"/>
              </a:ext>
            </a:extLst>
          </p:cNvPr>
          <p:cNvSpPr>
            <a:spLocks noGrp="1"/>
          </p:cNvSpPr>
          <p:nvPr>
            <p:ph idx="1"/>
          </p:nvPr>
        </p:nvSpPr>
        <p:spPr>
          <a:xfrm>
            <a:off x="297711" y="485282"/>
            <a:ext cx="8693887" cy="4290904"/>
          </a:xfrm>
        </p:spPr>
        <p:txBody>
          <a:bodyPr>
            <a:normAutofit lnSpcReduction="10000"/>
          </a:bodyPr>
          <a:lstStyle/>
          <a:p>
            <a:r>
              <a:rPr lang="en-US" dirty="0"/>
              <a:t>Incomplete data – gaps or missing information.</a:t>
            </a:r>
          </a:p>
          <a:p>
            <a:r>
              <a:rPr lang="en-US" dirty="0"/>
              <a:t>Delays in capturing of data on surveillance systems.</a:t>
            </a:r>
          </a:p>
          <a:p>
            <a:r>
              <a:rPr lang="en-US" dirty="0"/>
              <a:t>Incorrect development of indicator algorithms in the Three Interlinked Electronic Registers (</a:t>
            </a:r>
            <a:r>
              <a:rPr lang="en-US" dirty="0" err="1"/>
              <a:t>TIER.Net</a:t>
            </a:r>
            <a:r>
              <a:rPr lang="en-US" dirty="0"/>
              <a:t>), resulting in misclassifications and misinformation.</a:t>
            </a:r>
          </a:p>
          <a:p>
            <a:r>
              <a:rPr lang="en-US" dirty="0"/>
              <a:t>Electricity load-shedding resulting in the corruption of information during electricity outages.</a:t>
            </a:r>
          </a:p>
          <a:p>
            <a:r>
              <a:rPr lang="en-US" dirty="0"/>
              <a:t>Limited number of computers in some basic management units (BMUs).</a:t>
            </a:r>
          </a:p>
          <a:p>
            <a:r>
              <a:rPr lang="en-US" dirty="0"/>
              <a:t>Lack of supervision in some areas resulting in erratic data management processes.</a:t>
            </a:r>
          </a:p>
          <a:p>
            <a:r>
              <a:rPr lang="en-US" dirty="0"/>
              <a:t>The nature of the surveillance system (desktop based) is limiting as data flow patterns fall short of providing timeous and well processed data.</a:t>
            </a:r>
          </a:p>
        </p:txBody>
      </p:sp>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9</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a:xfrm>
            <a:off x="450112" y="0"/>
            <a:ext cx="8693887" cy="485282"/>
          </a:xfrm>
        </p:spPr>
        <p:txBody>
          <a:bodyPr/>
          <a:lstStyle/>
          <a:p>
            <a:pPr>
              <a:lnSpc>
                <a:spcPct val="115000"/>
              </a:lnSpc>
            </a:pPr>
            <a:r>
              <a:rPr lang="en-US" dirty="0"/>
              <a:t>Common Challenges in Data Quality</a:t>
            </a:r>
          </a:p>
        </p:txBody>
      </p:sp>
    </p:spTree>
    <p:custDataLst>
      <p:tags r:id="rId1"/>
    </p:custDataLst>
    <p:extLst>
      <p:ext uri="{BB962C8B-B14F-4D97-AF65-F5344CB8AC3E}">
        <p14:creationId xmlns:p14="http://schemas.microsoft.com/office/powerpoint/2010/main" val="44298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F2F4220-0C4A-464C-B7E6-9772656CF890}" vid="{6CFE95A0-2AD2-4529-B708-3FC5FADA7224}"/>
    </a:ext>
  </a:extLst>
</a:theme>
</file>

<file path=ppt/theme/theme2.xml><?xml version="1.0" encoding="utf-8"?>
<a:theme xmlns:a="http://schemas.openxmlformats.org/drawingml/2006/main" name="1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C2A9E3-31FA-4BC0-A641-CBA893E39C64}" vid="{8BE891BA-62AF-40B5-9E21-9D22ABE668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8573787-17db-43b5-9af3-2a45e79ab03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SharedWithUsers>
    <lcf76f155ced4ddcb4097134ff3c332f xmlns="13922b43-4eea-40f2-b18b-c20327cdf16c">
      <Terms xmlns="http://schemas.microsoft.com/office/infopath/2007/PartnerControls"/>
    </lcf76f155ced4ddcb4097134ff3c332f>
    <TaxCatchAll xmlns="d8573787-17db-43b5-9af3-2a45e79ab039"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18" ma:contentTypeDescription="Create a new document." ma:contentTypeScope="" ma:versionID="ad383e1735c938cb96aebbe739169a19">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256a16f75099712e537335b62795526c"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e2a4639-fd0e-4681-abc1-649aa37ee7ba}" ma:internalName="TaxCatchAll" ma:showField="CatchAllData" ma:web="d8573787-17db-43b5-9af3-2a45e79ab0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87C506-A6A9-4CF3-B46D-15DD566CAA56}">
  <ds:schemaRefs>
    <ds:schemaRef ds:uri="http://schemas.microsoft.com/sharepoint/v3/contenttype/forms"/>
  </ds:schemaRefs>
</ds:datastoreItem>
</file>

<file path=customXml/itemProps2.xml><?xml version="1.0" encoding="utf-8"?>
<ds:datastoreItem xmlns:ds="http://schemas.openxmlformats.org/officeDocument/2006/customXml" ds:itemID="{F9763E1D-10A2-4EC8-A0BD-10BFCE20FCEA}">
  <ds:schemaRefs>
    <ds:schemaRef ds:uri="13922b43-4eea-40f2-b18b-c20327cdf16c"/>
    <ds:schemaRef ds:uri="http://schemas.openxmlformats.org/package/2006/metadata/core-properties"/>
    <ds:schemaRef ds:uri="http://purl.org/dc/dcmitype/"/>
    <ds:schemaRef ds:uri="http://purl.org/dc/terms/"/>
    <ds:schemaRef ds:uri="http://schemas.microsoft.com/office/2006/documentManagement/types"/>
    <ds:schemaRef ds:uri="http://www.w3.org/XML/1998/namespace"/>
    <ds:schemaRef ds:uri="http://schemas.microsoft.com/sharepoint/v3"/>
    <ds:schemaRef ds:uri="http://schemas.microsoft.com/office/infopath/2007/PartnerControls"/>
    <ds:schemaRef ds:uri="d8573787-17db-43b5-9af3-2a45e79ab039"/>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00DFDCE6-48A1-49AB-B7AD-C184BDE2C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TB DIAH PPT Wide Template March 2024 (1)</Template>
  <TotalTime>3095</TotalTime>
  <Words>913</Words>
  <Application>Microsoft Office PowerPoint</Application>
  <PresentationFormat>Custom</PresentationFormat>
  <Paragraphs>84</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Franklin Gothic Book</vt:lpstr>
      <vt:lpstr>Franklin Gothic Heavy</vt:lpstr>
      <vt:lpstr>Gill Sans MT</vt:lpstr>
      <vt:lpstr>Wingdings</vt:lpstr>
      <vt:lpstr>16.9-Template_12.7.2016</vt:lpstr>
      <vt:lpstr>1_16.9-Template_12.7.2016</vt:lpstr>
      <vt:lpstr>PowerPoint Presentation</vt:lpstr>
      <vt:lpstr>Country TB Profile and TB Situation Snapshot</vt:lpstr>
      <vt:lpstr>South Africa’s Demographic Profile</vt:lpstr>
      <vt:lpstr>TB Snapshot and Situation in South Africa</vt:lpstr>
      <vt:lpstr>Data-Driven Strategies:  Update on national TB M&amp;E, surveillance, and data use</vt:lpstr>
      <vt:lpstr>Strategies for Using National TB Data</vt:lpstr>
      <vt:lpstr>Improvements and Changes to the National TB M&amp;E System</vt:lpstr>
      <vt:lpstr>Successful Data-Driven Initiatives</vt:lpstr>
      <vt:lpstr>Common Challenges in Data Quality</vt:lpstr>
      <vt:lpstr>Vision for Future of Data-Driven TB Control &amp; Upcoming Plans</vt:lpstr>
      <vt:lpstr>TB M&amp;E Beyond Numbers: Understanding trends in  PBMEF core indicators</vt:lpstr>
      <vt:lpstr>Indicator: DS-TB Treatment Success Rates (2018 – 2022)</vt:lpstr>
      <vt:lpstr>Indicator: DR-TB Treatment Success Rate (2016 – 2020)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Adamou, Bridgit</dc:creator>
  <cp:lastModifiedBy>Adamou, Bridgit</cp:lastModifiedBy>
  <cp:revision>3</cp:revision>
  <dcterms:created xsi:type="dcterms:W3CDTF">2024-03-25T12:24:47Z</dcterms:created>
  <dcterms:modified xsi:type="dcterms:W3CDTF">2024-04-09T15:59:59Z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0x0101006E4A79819CA3F3428B644840049B5527</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TaxKeyword">
    <vt:lpwstr/>
  </property>
  <property fmtid="{D5CDD505-2E9C-101B-9397-08002B2CF9AE}" pid="6" name="MediaServiceImageTags">
    <vt:lpwstr/>
  </property>
</Properties>
</file>