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141411638" r:id="rId4"/>
    <p:sldId id="2141411639" r:id="rId5"/>
    <p:sldId id="2141411640" r:id="rId6"/>
    <p:sldId id="2141411635" r:id="rId7"/>
    <p:sldId id="271" r:id="rId8"/>
    <p:sldId id="263" r:id="rId9"/>
    <p:sldId id="266" r:id="rId10"/>
    <p:sldId id="2141411630" r:id="rId11"/>
    <p:sldId id="2141411631" r:id="rId12"/>
    <p:sldId id="262" r:id="rId13"/>
    <p:sldId id="257" r:id="rId14"/>
    <p:sldId id="273" r:id="rId15"/>
  </p:sldIdLst>
  <p:sldSz cx="12192000" cy="6858000"/>
  <p:notesSz cx="6858000" cy="9144000"/>
  <p:embeddedFontLst>
    <p:embeddedFont>
      <p:font typeface="Helvetica Neue" panose="020B060402020202020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D1kUgUhP/ZygFKQPuyRuUGOno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7B058-3D7D-4C2D-AC51-BDBEDE906B7F}" v="2" dt="2024-04-18T06:31:13.917"/>
  </p1510:revLst>
</p1510:revInfo>
</file>

<file path=ppt/tableStyles.xml><?xml version="1.0" encoding="utf-8"?>
<a:tblStyleLst xmlns:a="http://schemas.openxmlformats.org/drawingml/2006/main" def="{41A22C67-670F-4F9A-8C78-269E61738F11}">
  <a:tblStyle styleId="{41A22C67-670F-4F9A-8C78-269E61738F1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7E6E7"/>
          </a:solidFill>
        </a:fill>
      </a:tcStyle>
    </a:wholeTbl>
    <a:band1H>
      <a:tcTxStyle/>
      <a:tcStyle>
        <a:tcBdr/>
        <a:fill>
          <a:solidFill>
            <a:srgbClr val="EFCA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FCA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35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os Okumu Masini" userId="cc449f59-1291-4240-8c8d-40656f5334bd" providerId="ADAL" clId="{26E7B058-3D7D-4C2D-AC51-BDBEDE906B7F}"/>
    <pc:docChg chg="undo custSel addSld delSld modSld sldOrd">
      <pc:chgData name="Enos Okumu Masini" userId="cc449f59-1291-4240-8c8d-40656f5334bd" providerId="ADAL" clId="{26E7B058-3D7D-4C2D-AC51-BDBEDE906B7F}" dt="2024-04-18T06:38:46.268" v="1051" actId="313"/>
      <pc:docMkLst>
        <pc:docMk/>
      </pc:docMkLst>
      <pc:sldChg chg="delSp modSp mod">
        <pc:chgData name="Enos Okumu Masini" userId="cc449f59-1291-4240-8c8d-40656f5334bd" providerId="ADAL" clId="{26E7B058-3D7D-4C2D-AC51-BDBEDE906B7F}" dt="2024-04-18T06:25:36.612" v="836" actId="478"/>
        <pc:sldMkLst>
          <pc:docMk/>
          <pc:sldMk cId="0" sldId="262"/>
        </pc:sldMkLst>
        <pc:spChg chg="del mod">
          <ac:chgData name="Enos Okumu Masini" userId="cc449f59-1291-4240-8c8d-40656f5334bd" providerId="ADAL" clId="{26E7B058-3D7D-4C2D-AC51-BDBEDE906B7F}" dt="2024-04-18T06:25:31.104" v="835" actId="478"/>
          <ac:spMkLst>
            <pc:docMk/>
            <pc:sldMk cId="0" sldId="262"/>
            <ac:spMk id="9" creationId="{7C7B74A4-464A-FA69-0FA9-FF6B12FC976C}"/>
          </ac:spMkLst>
        </pc:spChg>
        <pc:picChg chg="del">
          <ac:chgData name="Enos Okumu Masini" userId="cc449f59-1291-4240-8c8d-40656f5334bd" providerId="ADAL" clId="{26E7B058-3D7D-4C2D-AC51-BDBEDE906B7F}" dt="2024-04-18T06:25:36.612" v="836" actId="478"/>
          <ac:picMkLst>
            <pc:docMk/>
            <pc:sldMk cId="0" sldId="262"/>
            <ac:picMk id="6" creationId="{FC9A5F47-85DD-8FED-FAF3-4E5DA79406F5}"/>
          </ac:picMkLst>
        </pc:picChg>
      </pc:sldChg>
      <pc:sldChg chg="modSp mod">
        <pc:chgData name="Enos Okumu Masini" userId="cc449f59-1291-4240-8c8d-40656f5334bd" providerId="ADAL" clId="{26E7B058-3D7D-4C2D-AC51-BDBEDE906B7F}" dt="2024-04-18T06:36:12.235" v="1018" actId="20577"/>
        <pc:sldMkLst>
          <pc:docMk/>
          <pc:sldMk cId="0" sldId="263"/>
        </pc:sldMkLst>
        <pc:graphicFrameChg chg="modGraphic">
          <ac:chgData name="Enos Okumu Masini" userId="cc449f59-1291-4240-8c8d-40656f5334bd" providerId="ADAL" clId="{26E7B058-3D7D-4C2D-AC51-BDBEDE906B7F}" dt="2024-04-18T06:36:12.235" v="1018" actId="20577"/>
          <ac:graphicFrameMkLst>
            <pc:docMk/>
            <pc:sldMk cId="0" sldId="263"/>
            <ac:graphicFrameMk id="446" creationId="{00000000-0000-0000-0000-000000000000}"/>
          </ac:graphicFrameMkLst>
        </pc:graphicFrameChg>
      </pc:sldChg>
      <pc:sldChg chg="del">
        <pc:chgData name="Enos Okumu Masini" userId="cc449f59-1291-4240-8c8d-40656f5334bd" providerId="ADAL" clId="{26E7B058-3D7D-4C2D-AC51-BDBEDE906B7F}" dt="2024-04-18T06:36:21.967" v="1019" actId="2696"/>
        <pc:sldMkLst>
          <pc:docMk/>
          <pc:sldMk cId="0" sldId="264"/>
        </pc:sldMkLst>
      </pc:sldChg>
      <pc:sldChg chg="modSp mod ord">
        <pc:chgData name="Enos Okumu Masini" userId="cc449f59-1291-4240-8c8d-40656f5334bd" providerId="ADAL" clId="{26E7B058-3D7D-4C2D-AC51-BDBEDE906B7F}" dt="2024-04-18T06:34:59.494" v="1003" actId="20577"/>
        <pc:sldMkLst>
          <pc:docMk/>
          <pc:sldMk cId="0" sldId="271"/>
        </pc:sldMkLst>
        <pc:spChg chg="mod">
          <ac:chgData name="Enos Okumu Masini" userId="cc449f59-1291-4240-8c8d-40656f5334bd" providerId="ADAL" clId="{26E7B058-3D7D-4C2D-AC51-BDBEDE906B7F}" dt="2024-04-18T06:34:59.494" v="1003" actId="20577"/>
          <ac:spMkLst>
            <pc:docMk/>
            <pc:sldMk cId="0" sldId="271"/>
            <ac:spMk id="522" creationId="{00000000-0000-0000-0000-000000000000}"/>
          </ac:spMkLst>
        </pc:spChg>
      </pc:sldChg>
      <pc:sldChg chg="delSp modSp del mod">
        <pc:chgData name="Enos Okumu Masini" userId="cc449f59-1291-4240-8c8d-40656f5334bd" providerId="ADAL" clId="{26E7B058-3D7D-4C2D-AC51-BDBEDE906B7F}" dt="2024-04-18T06:26:40.642" v="839" actId="2696"/>
        <pc:sldMkLst>
          <pc:docMk/>
          <pc:sldMk cId="0" sldId="272"/>
        </pc:sldMkLst>
        <pc:picChg chg="del">
          <ac:chgData name="Enos Okumu Masini" userId="cc449f59-1291-4240-8c8d-40656f5334bd" providerId="ADAL" clId="{26E7B058-3D7D-4C2D-AC51-BDBEDE906B7F}" dt="2024-04-18T06:26:06.116" v="837" actId="478"/>
          <ac:picMkLst>
            <pc:docMk/>
            <pc:sldMk cId="0" sldId="272"/>
            <ac:picMk id="536" creationId="{00000000-0000-0000-0000-000000000000}"/>
          </ac:picMkLst>
        </pc:picChg>
        <pc:picChg chg="mod">
          <ac:chgData name="Enos Okumu Masini" userId="cc449f59-1291-4240-8c8d-40656f5334bd" providerId="ADAL" clId="{26E7B058-3D7D-4C2D-AC51-BDBEDE906B7F}" dt="2024-04-18T06:26:09.970" v="838" actId="1076"/>
          <ac:picMkLst>
            <pc:docMk/>
            <pc:sldMk cId="0" sldId="272"/>
            <ac:picMk id="537" creationId="{00000000-0000-0000-0000-000000000000}"/>
          </ac:picMkLst>
        </pc:picChg>
      </pc:sldChg>
      <pc:sldChg chg="modSp mod">
        <pc:chgData name="Enos Okumu Masini" userId="cc449f59-1291-4240-8c8d-40656f5334bd" providerId="ADAL" clId="{26E7B058-3D7D-4C2D-AC51-BDBEDE906B7F}" dt="2024-04-18T06:25:06.244" v="832" actId="20577"/>
        <pc:sldMkLst>
          <pc:docMk/>
          <pc:sldMk cId="1368772344" sldId="2141411631"/>
        </pc:sldMkLst>
        <pc:spChg chg="mod">
          <ac:chgData name="Enos Okumu Masini" userId="cc449f59-1291-4240-8c8d-40656f5334bd" providerId="ADAL" clId="{26E7B058-3D7D-4C2D-AC51-BDBEDE906B7F}" dt="2024-04-18T06:25:06.244" v="832" actId="20577"/>
          <ac:spMkLst>
            <pc:docMk/>
            <pc:sldMk cId="1368772344" sldId="2141411631"/>
            <ac:spMk id="456" creationId="{00000000-0000-0000-0000-000000000000}"/>
          </ac:spMkLst>
        </pc:spChg>
      </pc:sldChg>
      <pc:sldChg chg="delSp modSp mod">
        <pc:chgData name="Enos Okumu Masini" userId="cc449f59-1291-4240-8c8d-40656f5334bd" providerId="ADAL" clId="{26E7B058-3D7D-4C2D-AC51-BDBEDE906B7F}" dt="2024-04-18T06:34:38.419" v="996" actId="1076"/>
        <pc:sldMkLst>
          <pc:docMk/>
          <pc:sldMk cId="3099723307" sldId="2141411635"/>
        </pc:sldMkLst>
        <pc:spChg chg="mod">
          <ac:chgData name="Enos Okumu Masini" userId="cc449f59-1291-4240-8c8d-40656f5334bd" providerId="ADAL" clId="{26E7B058-3D7D-4C2D-AC51-BDBEDE906B7F}" dt="2024-04-18T06:34:27.488" v="994" actId="20577"/>
          <ac:spMkLst>
            <pc:docMk/>
            <pc:sldMk cId="3099723307" sldId="2141411635"/>
            <ac:spMk id="2" creationId="{7139BE8B-4FE8-D473-DA29-D5706A6BE87F}"/>
          </ac:spMkLst>
        </pc:spChg>
        <pc:picChg chg="mod">
          <ac:chgData name="Enos Okumu Masini" userId="cc449f59-1291-4240-8c8d-40656f5334bd" providerId="ADAL" clId="{26E7B058-3D7D-4C2D-AC51-BDBEDE906B7F}" dt="2024-04-18T06:34:38.419" v="996" actId="1076"/>
          <ac:picMkLst>
            <pc:docMk/>
            <pc:sldMk cId="3099723307" sldId="2141411635"/>
            <ac:picMk id="3" creationId="{DC7A899F-1D66-3A30-E038-88F9743BD311}"/>
          </ac:picMkLst>
        </pc:picChg>
        <pc:picChg chg="del">
          <ac:chgData name="Enos Okumu Masini" userId="cc449f59-1291-4240-8c8d-40656f5334bd" providerId="ADAL" clId="{26E7B058-3D7D-4C2D-AC51-BDBEDE906B7F}" dt="2024-04-18T06:34:35.853" v="995" actId="478"/>
          <ac:picMkLst>
            <pc:docMk/>
            <pc:sldMk cId="3099723307" sldId="2141411635"/>
            <ac:picMk id="4" creationId="{796C6581-BC7C-DB94-B6D2-08A4A8003C5D}"/>
          </ac:picMkLst>
        </pc:picChg>
      </pc:sldChg>
      <pc:sldChg chg="modSp mod">
        <pc:chgData name="Enos Okumu Masini" userId="cc449f59-1291-4240-8c8d-40656f5334bd" providerId="ADAL" clId="{26E7B058-3D7D-4C2D-AC51-BDBEDE906B7F}" dt="2024-04-18T04:36:14.348" v="47" actId="20577"/>
        <pc:sldMkLst>
          <pc:docMk/>
          <pc:sldMk cId="4077888397" sldId="2141411638"/>
        </pc:sldMkLst>
        <pc:spChg chg="mod">
          <ac:chgData name="Enos Okumu Masini" userId="cc449f59-1291-4240-8c8d-40656f5334bd" providerId="ADAL" clId="{26E7B058-3D7D-4C2D-AC51-BDBEDE906B7F}" dt="2024-04-18T04:36:14.348" v="47" actId="20577"/>
          <ac:spMkLst>
            <pc:docMk/>
            <pc:sldMk cId="4077888397" sldId="2141411638"/>
            <ac:spMk id="3" creationId="{25BD630E-A844-2841-9B6F-89C30FE34D40}"/>
          </ac:spMkLst>
        </pc:spChg>
      </pc:sldChg>
      <pc:sldChg chg="addSp delSp modSp new mod modClrScheme chgLayout">
        <pc:chgData name="Enos Okumu Masini" userId="cc449f59-1291-4240-8c8d-40656f5334bd" providerId="ADAL" clId="{26E7B058-3D7D-4C2D-AC51-BDBEDE906B7F}" dt="2024-04-18T06:38:46.268" v="1051" actId="313"/>
        <pc:sldMkLst>
          <pc:docMk/>
          <pc:sldMk cId="3907380271" sldId="2141411640"/>
        </pc:sldMkLst>
        <pc:spChg chg="add del mod ord">
          <ac:chgData name="Enos Okumu Masini" userId="cc449f59-1291-4240-8c8d-40656f5334bd" providerId="ADAL" clId="{26E7B058-3D7D-4C2D-AC51-BDBEDE906B7F}" dt="2024-04-18T06:30:44.980" v="897" actId="700"/>
          <ac:spMkLst>
            <pc:docMk/>
            <pc:sldMk cId="3907380271" sldId="2141411640"/>
            <ac:spMk id="2" creationId="{BDDA41AB-D24D-B0F1-D79F-82BB984C86A3}"/>
          </ac:spMkLst>
        </pc:spChg>
        <pc:spChg chg="del mod ord">
          <ac:chgData name="Enos Okumu Masini" userId="cc449f59-1291-4240-8c8d-40656f5334bd" providerId="ADAL" clId="{26E7B058-3D7D-4C2D-AC51-BDBEDE906B7F}" dt="2024-04-18T04:36:40.655" v="49" actId="700"/>
          <ac:spMkLst>
            <pc:docMk/>
            <pc:sldMk cId="3907380271" sldId="2141411640"/>
            <ac:spMk id="2" creationId="{C819B43A-09A3-22C6-A5D2-1D518252E763}"/>
          </ac:spMkLst>
        </pc:spChg>
        <pc:spChg chg="del mod ord">
          <ac:chgData name="Enos Okumu Masini" userId="cc449f59-1291-4240-8c8d-40656f5334bd" providerId="ADAL" clId="{26E7B058-3D7D-4C2D-AC51-BDBEDE906B7F}" dt="2024-04-18T04:36:40.655" v="49" actId="700"/>
          <ac:spMkLst>
            <pc:docMk/>
            <pc:sldMk cId="3907380271" sldId="2141411640"/>
            <ac:spMk id="3" creationId="{25C11492-4C1D-930D-6E39-7DBF52097B85}"/>
          </ac:spMkLst>
        </pc:spChg>
        <pc:spChg chg="add del mod ord">
          <ac:chgData name="Enos Okumu Masini" userId="cc449f59-1291-4240-8c8d-40656f5334bd" providerId="ADAL" clId="{26E7B058-3D7D-4C2D-AC51-BDBEDE906B7F}" dt="2024-04-18T06:30:44.980" v="897" actId="700"/>
          <ac:spMkLst>
            <pc:docMk/>
            <pc:sldMk cId="3907380271" sldId="2141411640"/>
            <ac:spMk id="3" creationId="{99645113-13B4-9C00-3ECB-85FE5CDBEE98}"/>
          </ac:spMkLst>
        </pc:spChg>
        <pc:spChg chg="add del mod ord">
          <ac:chgData name="Enos Okumu Masini" userId="cc449f59-1291-4240-8c8d-40656f5334bd" providerId="ADAL" clId="{26E7B058-3D7D-4C2D-AC51-BDBEDE906B7F}" dt="2024-04-18T06:30:44.980" v="897" actId="700"/>
          <ac:spMkLst>
            <pc:docMk/>
            <pc:sldMk cId="3907380271" sldId="2141411640"/>
            <ac:spMk id="4" creationId="{6FAA357B-2AC3-C46B-A97C-2B5301B075F5}"/>
          </ac:spMkLst>
        </pc:spChg>
        <pc:spChg chg="del">
          <ac:chgData name="Enos Okumu Masini" userId="cc449f59-1291-4240-8c8d-40656f5334bd" providerId="ADAL" clId="{26E7B058-3D7D-4C2D-AC51-BDBEDE906B7F}" dt="2024-04-18T04:36:40.655" v="49" actId="700"/>
          <ac:spMkLst>
            <pc:docMk/>
            <pc:sldMk cId="3907380271" sldId="2141411640"/>
            <ac:spMk id="4" creationId="{8EB0C447-A910-F4B6-495A-DFB1B9F60D15}"/>
          </ac:spMkLst>
        </pc:spChg>
        <pc:spChg chg="add mod ord">
          <ac:chgData name="Enos Okumu Masini" userId="cc449f59-1291-4240-8c8d-40656f5334bd" providerId="ADAL" clId="{26E7B058-3D7D-4C2D-AC51-BDBEDE906B7F}" dt="2024-04-18T06:30:55.514" v="898" actId="700"/>
          <ac:spMkLst>
            <pc:docMk/>
            <pc:sldMk cId="3907380271" sldId="2141411640"/>
            <ac:spMk id="5" creationId="{B8DE445D-CEA4-3F6A-2540-715C1E770318}"/>
          </ac:spMkLst>
        </pc:spChg>
        <pc:spChg chg="add mod ord">
          <ac:chgData name="Enos Okumu Masini" userId="cc449f59-1291-4240-8c8d-40656f5334bd" providerId="ADAL" clId="{26E7B058-3D7D-4C2D-AC51-BDBEDE906B7F}" dt="2024-04-18T06:38:46.268" v="1051" actId="313"/>
          <ac:spMkLst>
            <pc:docMk/>
            <pc:sldMk cId="3907380271" sldId="2141411640"/>
            <ac:spMk id="6" creationId="{86CC0565-ED61-D47C-EA3C-AACF64ADF6A9}"/>
          </ac:spMkLst>
        </pc:spChg>
        <pc:spChg chg="add mod ord">
          <ac:chgData name="Enos Okumu Masini" userId="cc449f59-1291-4240-8c8d-40656f5334bd" providerId="ADAL" clId="{26E7B058-3D7D-4C2D-AC51-BDBEDE906B7F}" dt="2024-04-18T06:30:55.514" v="898" actId="700"/>
          <ac:spMkLst>
            <pc:docMk/>
            <pc:sldMk cId="3907380271" sldId="2141411640"/>
            <ac:spMk id="7" creationId="{D532CB9E-B8D7-6FF9-D43D-9C6C4B4D5540}"/>
          </ac:spMkLst>
        </pc:spChg>
        <pc:graphicFrameChg chg="add mod">
          <ac:chgData name="Enos Okumu Masini" userId="cc449f59-1291-4240-8c8d-40656f5334bd" providerId="ADAL" clId="{26E7B058-3D7D-4C2D-AC51-BDBEDE906B7F}" dt="2024-04-18T06:32:17.250" v="926" actId="1076"/>
          <ac:graphicFrameMkLst>
            <pc:docMk/>
            <pc:sldMk cId="3907380271" sldId="2141411640"/>
            <ac:graphicFrameMk id="8" creationId="{CD79506F-1BB1-1AB5-2193-A75EC5A9A692}"/>
          </ac:graphicFrameMkLst>
        </pc:graphicFrameChg>
      </pc:sldChg>
      <pc:sldChg chg="modSp new del mod">
        <pc:chgData name="Enos Okumu Masini" userId="cc449f59-1291-4240-8c8d-40656f5334bd" providerId="ADAL" clId="{26E7B058-3D7D-4C2D-AC51-BDBEDE906B7F}" dt="2024-04-18T06:33:01.535" v="978" actId="2696"/>
        <pc:sldMkLst>
          <pc:docMk/>
          <pc:sldMk cId="1227285316" sldId="2141411641"/>
        </pc:sldMkLst>
        <pc:spChg chg="mod">
          <ac:chgData name="Enos Okumu Masini" userId="cc449f59-1291-4240-8c8d-40656f5334bd" providerId="ADAL" clId="{26E7B058-3D7D-4C2D-AC51-BDBEDE906B7F}" dt="2024-04-18T05:00:39.799" v="721" actId="20577"/>
          <ac:spMkLst>
            <pc:docMk/>
            <pc:sldMk cId="1227285316" sldId="2141411641"/>
            <ac:spMk id="2" creationId="{5C67E044-71B2-A11D-914B-E29293711DB1}"/>
          </ac:spMkLst>
        </pc:spChg>
        <pc:graphicFrameChg chg="mod">
          <ac:chgData name="Enos Okumu Masini" userId="cc449f59-1291-4240-8c8d-40656f5334bd" providerId="ADAL" clId="{26E7B058-3D7D-4C2D-AC51-BDBEDE906B7F}" dt="2024-04-18T05:00:44.878" v="722" actId="1076"/>
          <ac:graphicFrameMkLst>
            <pc:docMk/>
            <pc:sldMk cId="1227285316" sldId="2141411641"/>
            <ac:graphicFrameMk id="4" creationId="{EFEABEA4-227F-1F77-252A-48F90E1BA5E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PF</a:t>
            </a:r>
            <a:endParaRPr/>
          </a:p>
        </p:txBody>
      </p:sp>
      <p:sp>
        <p:nvSpPr>
          <p:cNvPr id="544" name="Google Shape;54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519" name="Google Shape;51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03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519" name="Google Shape;51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439" name="Google Shape;43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474" name="Google Shape;47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450" name="Google Shape;45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953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450" name="Google Shape;45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631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426" name="Google Shape;4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1"/>
          </a:p>
        </p:txBody>
      </p:sp>
      <p:sp>
        <p:nvSpPr>
          <p:cNvPr id="369" name="Google Shape;36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Style Two">
  <p:cSld name="1_Title Slide Style Tw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0" descr="A picture containing traffic, light, sign, dar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680484" y="2789083"/>
            <a:ext cx="8158716" cy="208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Calibri"/>
              <a:buNone/>
              <a:defRPr sz="5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ubTitle" idx="1"/>
          </p:nvPr>
        </p:nvSpPr>
        <p:spPr>
          <a:xfrm>
            <a:off x="680484" y="2397276"/>
            <a:ext cx="8158716" cy="30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2"/>
          </p:nvPr>
        </p:nvSpPr>
        <p:spPr>
          <a:xfrm>
            <a:off x="681038" y="5938673"/>
            <a:ext cx="5300662" cy="20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body" idx="3"/>
          </p:nvPr>
        </p:nvSpPr>
        <p:spPr>
          <a:xfrm>
            <a:off x="681038" y="6309376"/>
            <a:ext cx="5300662" cy="20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180" y="464440"/>
            <a:ext cx="4111784" cy="151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1736" y="6309376"/>
            <a:ext cx="898451" cy="35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Stacked Bullet Lists">
  <p:cSld name="Text With Stacked Bullet List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342900" y="2939902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2"/>
          <p:cNvSpPr txBox="1">
            <a:spLocks noGrp="1"/>
          </p:cNvSpPr>
          <p:nvPr>
            <p:ph type="body" idx="2"/>
          </p:nvPr>
        </p:nvSpPr>
        <p:spPr>
          <a:xfrm>
            <a:off x="342900" y="1828800"/>
            <a:ext cx="11477625" cy="99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3"/>
          </p:nvPr>
        </p:nvSpPr>
        <p:spPr>
          <a:xfrm>
            <a:off x="342900" y="3668565"/>
            <a:ext cx="2667000" cy="216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▸"/>
              <a:defRPr sz="1600"/>
            </a:lvl1pPr>
            <a:lvl2pPr marL="914400" lvl="1" indent="-3149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60"/>
              <a:buChar char="▪"/>
              <a:defRPr sz="1600"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4"/>
          </p:nvPr>
        </p:nvSpPr>
        <p:spPr>
          <a:xfrm>
            <a:off x="3276600" y="2939902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5"/>
          </p:nvPr>
        </p:nvSpPr>
        <p:spPr>
          <a:xfrm>
            <a:off x="3276600" y="3668565"/>
            <a:ext cx="2667000" cy="216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▸"/>
              <a:defRPr sz="1600"/>
            </a:lvl1pPr>
            <a:lvl2pPr marL="914400" lvl="1" indent="-3149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60"/>
              <a:buChar char="▪"/>
              <a:defRPr sz="1600"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6"/>
          </p:nvPr>
        </p:nvSpPr>
        <p:spPr>
          <a:xfrm>
            <a:off x="6221819" y="2939902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7"/>
          </p:nvPr>
        </p:nvSpPr>
        <p:spPr>
          <a:xfrm>
            <a:off x="6221819" y="3668565"/>
            <a:ext cx="2667000" cy="216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▸"/>
              <a:defRPr sz="1600"/>
            </a:lvl1pPr>
            <a:lvl2pPr marL="914400" lvl="1" indent="-3149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60"/>
              <a:buChar char="▪"/>
              <a:defRPr sz="1600"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8"/>
          </p:nvPr>
        </p:nvSpPr>
        <p:spPr>
          <a:xfrm>
            <a:off x="9156405" y="2939902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9"/>
          </p:nvPr>
        </p:nvSpPr>
        <p:spPr>
          <a:xfrm>
            <a:off x="9156405" y="3668565"/>
            <a:ext cx="2667000" cy="2160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▸"/>
              <a:defRPr sz="1600"/>
            </a:lvl1pPr>
            <a:lvl2pPr marL="914400" lvl="1" indent="-3149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60"/>
              <a:buChar char="▪"/>
              <a:defRPr sz="1600"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22" descr="A picture containing traffic, light, sign, dar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 descr="A picture containing traffic, light, sign, dar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/>
          <p:nvPr/>
        </p:nvSpPr>
        <p:spPr>
          <a:xfrm>
            <a:off x="680483" y="3657839"/>
            <a:ext cx="4798233" cy="127591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591398" y="4769320"/>
            <a:ext cx="5262562" cy="3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2"/>
          </p:nvPr>
        </p:nvSpPr>
        <p:spPr>
          <a:xfrm>
            <a:off x="591398" y="5156251"/>
            <a:ext cx="5262562" cy="3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3"/>
          </p:nvPr>
        </p:nvSpPr>
        <p:spPr>
          <a:xfrm>
            <a:off x="591398" y="5543183"/>
            <a:ext cx="5262562" cy="3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/>
          <p:nvPr/>
        </p:nvSpPr>
        <p:spPr>
          <a:xfrm>
            <a:off x="627319" y="2578082"/>
            <a:ext cx="3955312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i="0" u="none" strike="noStrike" cap="none">
                <a:solidFill>
                  <a:srgbClr val="D50032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sp>
        <p:nvSpPr>
          <p:cNvPr id="130" name="Google Shape;130;p24"/>
          <p:cNvSpPr txBox="1"/>
          <p:nvPr/>
        </p:nvSpPr>
        <p:spPr>
          <a:xfrm>
            <a:off x="591398" y="4102343"/>
            <a:ext cx="5173477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MORE INFORMATION, CONTACT: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180" y="464440"/>
            <a:ext cx="4111784" cy="151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1736" y="6309376"/>
            <a:ext cx="898451" cy="35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Style Two">
  <p:cSld name="1_Title Slide Style Two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6" descr="A picture containing traffic, light, sign, dar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6"/>
          <p:cNvSpPr txBox="1">
            <a:spLocks noGrp="1"/>
          </p:cNvSpPr>
          <p:nvPr>
            <p:ph type="title"/>
          </p:nvPr>
        </p:nvSpPr>
        <p:spPr>
          <a:xfrm>
            <a:off x="680484" y="2789083"/>
            <a:ext cx="8158716" cy="208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Arial"/>
              <a:buNone/>
              <a:defRPr sz="5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680484" y="2397276"/>
            <a:ext cx="8158716" cy="30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36"/>
          <p:cNvSpPr txBox="1">
            <a:spLocks noGrp="1"/>
          </p:cNvSpPr>
          <p:nvPr>
            <p:ph type="body" idx="2"/>
          </p:nvPr>
        </p:nvSpPr>
        <p:spPr>
          <a:xfrm>
            <a:off x="681038" y="5938673"/>
            <a:ext cx="5300662" cy="20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Font typeface="Arial"/>
              <a:buNone/>
              <a:defRPr sz="1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6"/>
          <p:cNvSpPr txBox="1">
            <a:spLocks noGrp="1"/>
          </p:cNvSpPr>
          <p:nvPr>
            <p:ph type="body" idx="3"/>
          </p:nvPr>
        </p:nvSpPr>
        <p:spPr>
          <a:xfrm>
            <a:off x="681038" y="6309376"/>
            <a:ext cx="5300662" cy="20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Font typeface="Arial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9" name="Google Shape;13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180" y="464440"/>
            <a:ext cx="4111784" cy="151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6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1736" y="6309376"/>
            <a:ext cx="898451" cy="35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 txBox="1">
            <a:spLocks noGrp="1"/>
          </p:cNvSpPr>
          <p:nvPr>
            <p:ph type="title"/>
          </p:nvPr>
        </p:nvSpPr>
        <p:spPr>
          <a:xfrm>
            <a:off x="680484" y="1524000"/>
            <a:ext cx="5301216" cy="274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0032"/>
              </a:buClr>
              <a:buSzPts val="5500"/>
              <a:buFont typeface="Arial"/>
              <a:buNone/>
              <a:defRPr sz="5500">
                <a:solidFill>
                  <a:srgbClr val="D5003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7"/>
          <p:cNvSpPr/>
          <p:nvPr/>
        </p:nvSpPr>
        <p:spPr>
          <a:xfrm>
            <a:off x="680484" y="1396410"/>
            <a:ext cx="882502" cy="127591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7"/>
          <p:cNvSpPr>
            <a:spLocks noGrp="1"/>
          </p:cNvSpPr>
          <p:nvPr>
            <p:ph type="pic" idx="2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5" name="Google Shape;14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822" y="5831153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771" y="6242755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Quote One">
  <p:cSld name="Photo Quote On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6210300" y="1392866"/>
            <a:ext cx="5600700" cy="338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/>
          <p:nvPr/>
        </p:nvSpPr>
        <p:spPr>
          <a:xfrm>
            <a:off x="5819746" y="-497249"/>
            <a:ext cx="1878226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body" idx="1"/>
          </p:nvPr>
        </p:nvSpPr>
        <p:spPr>
          <a:xfrm>
            <a:off x="6493669" y="5535827"/>
            <a:ext cx="5300662" cy="29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/>
          <p:nvPr/>
        </p:nvSpPr>
        <p:spPr>
          <a:xfrm>
            <a:off x="10928498" y="5138201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8"/>
          <p:cNvSpPr/>
          <p:nvPr/>
        </p:nvSpPr>
        <p:spPr>
          <a:xfrm>
            <a:off x="0" y="0"/>
            <a:ext cx="5553046" cy="68518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8"/>
          <p:cNvSpPr>
            <a:spLocks noGrp="1"/>
          </p:cNvSpPr>
          <p:nvPr>
            <p:ph type="pic" idx="2"/>
          </p:nvPr>
        </p:nvSpPr>
        <p:spPr>
          <a:xfrm>
            <a:off x="0" y="0"/>
            <a:ext cx="5553046" cy="685182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38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6" name="Google Shape;15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2820" y="6222658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Bullets">
  <p:cSld name="Text And Bulle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9" descr="A picture containing traffic, light, sign, dar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9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>
            <a:off x="342900" y="3429000"/>
            <a:ext cx="56007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342900" y="1828800"/>
            <a:ext cx="11477625" cy="123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 txBox="1">
            <a:spLocks noGrp="1"/>
          </p:cNvSpPr>
          <p:nvPr>
            <p:ph type="body" idx="3"/>
          </p:nvPr>
        </p:nvSpPr>
        <p:spPr>
          <a:xfrm>
            <a:off x="342900" y="4157663"/>
            <a:ext cx="5600700" cy="167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Char char="▸"/>
              <a:defRPr sz="1600"/>
            </a:lvl1pPr>
            <a:lvl2pPr marL="914400" marR="0" lvl="1" indent="-3149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Noto Sans Symbols"/>
              <a:buChar char="▪"/>
              <a:defRPr sz="1600"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9"/>
          <p:cNvSpPr txBox="1">
            <a:spLocks noGrp="1"/>
          </p:cNvSpPr>
          <p:nvPr>
            <p:ph type="body" idx="4"/>
          </p:nvPr>
        </p:nvSpPr>
        <p:spPr>
          <a:xfrm>
            <a:off x="6222704" y="3429000"/>
            <a:ext cx="56007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5"/>
          </p:nvPr>
        </p:nvSpPr>
        <p:spPr>
          <a:xfrm>
            <a:off x="6222704" y="4157663"/>
            <a:ext cx="5600700" cy="167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Char char="▸"/>
              <a:defRPr sz="1600"/>
            </a:lvl1pPr>
            <a:lvl2pPr marL="914400" lvl="1" indent="-3149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60"/>
              <a:buChar char="▪"/>
              <a:defRPr sz="1600"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9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" name="Google Shape;16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Bullets Two">
  <p:cSld name="Text and Bullets Tw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40" descr="A picture containing traffic, light, sign, dar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0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0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0"/>
          <p:cNvSpPr txBox="1">
            <a:spLocks noGrp="1"/>
          </p:cNvSpPr>
          <p:nvPr>
            <p:ph type="body" idx="1"/>
          </p:nvPr>
        </p:nvSpPr>
        <p:spPr>
          <a:xfrm>
            <a:off x="6221818" y="1821552"/>
            <a:ext cx="5589181" cy="452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2"/>
          </p:nvPr>
        </p:nvSpPr>
        <p:spPr>
          <a:xfrm>
            <a:off x="342901" y="1828800"/>
            <a:ext cx="56007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body" idx="3"/>
          </p:nvPr>
        </p:nvSpPr>
        <p:spPr>
          <a:xfrm>
            <a:off x="6221819" y="2505205"/>
            <a:ext cx="5427663" cy="332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▸"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0" name="Google Shape;18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Photo">
  <p:cSld name="Text &amp; Photo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5702969" cy="203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1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1"/>
          <p:cNvSpPr txBox="1">
            <a:spLocks noGrp="1"/>
          </p:cNvSpPr>
          <p:nvPr>
            <p:ph type="body" idx="1"/>
          </p:nvPr>
        </p:nvSpPr>
        <p:spPr>
          <a:xfrm>
            <a:off x="342901" y="2711303"/>
            <a:ext cx="5600700" cy="108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41"/>
          <p:cNvSpPr>
            <a:spLocks noGrp="1"/>
          </p:cNvSpPr>
          <p:nvPr>
            <p:ph type="pic" idx="2"/>
          </p:nvPr>
        </p:nvSpPr>
        <p:spPr>
          <a:xfrm>
            <a:off x="6210300" y="342900"/>
            <a:ext cx="5981700" cy="531336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41"/>
          <p:cNvSpPr txBox="1">
            <a:spLocks noGrp="1"/>
          </p:cNvSpPr>
          <p:nvPr>
            <p:ph type="body" idx="3"/>
          </p:nvPr>
        </p:nvSpPr>
        <p:spPr>
          <a:xfrm>
            <a:off x="342900" y="4079710"/>
            <a:ext cx="5600700" cy="174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41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1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0" name="Google Shape;19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822" y="5831153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771" y="6242755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And Photo">
  <p:cSld name="Bullets And Photo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2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5702969" cy="203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2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>
            <a:spLocks noGrp="1"/>
          </p:cNvSpPr>
          <p:nvPr>
            <p:ph type="pic" idx="2"/>
          </p:nvPr>
        </p:nvSpPr>
        <p:spPr>
          <a:xfrm>
            <a:off x="6210300" y="342900"/>
            <a:ext cx="5981700" cy="531336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42"/>
          <p:cNvSpPr txBox="1">
            <a:spLocks noGrp="1"/>
          </p:cNvSpPr>
          <p:nvPr>
            <p:ph type="body" idx="1"/>
          </p:nvPr>
        </p:nvSpPr>
        <p:spPr>
          <a:xfrm>
            <a:off x="342900" y="2743200"/>
            <a:ext cx="56007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▸"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42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2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9" name="Google Shape;19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822" y="5831153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771" y="6242755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Items">
  <p:cSld name="Numbered Item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3"/>
          <p:cNvSpPr>
            <a:spLocks noGrp="1"/>
          </p:cNvSpPr>
          <p:nvPr>
            <p:ph type="body" idx="1"/>
          </p:nvPr>
        </p:nvSpPr>
        <p:spPr>
          <a:xfrm>
            <a:off x="342900" y="2697480"/>
            <a:ext cx="731520" cy="73152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  <a:defRPr sz="3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43"/>
          <p:cNvSpPr txBox="1">
            <a:spLocks noGrp="1"/>
          </p:cNvSpPr>
          <p:nvPr>
            <p:ph type="body" idx="2"/>
          </p:nvPr>
        </p:nvSpPr>
        <p:spPr>
          <a:xfrm>
            <a:off x="342900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43"/>
          <p:cNvSpPr txBox="1">
            <a:spLocks noGrp="1"/>
          </p:cNvSpPr>
          <p:nvPr>
            <p:ph type="body" idx="3"/>
          </p:nvPr>
        </p:nvSpPr>
        <p:spPr>
          <a:xfrm>
            <a:off x="342900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43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>
            <a:spLocks noGrp="1"/>
          </p:cNvSpPr>
          <p:nvPr>
            <p:ph type="body" idx="4"/>
          </p:nvPr>
        </p:nvSpPr>
        <p:spPr>
          <a:xfrm>
            <a:off x="3283808" y="2697480"/>
            <a:ext cx="731520" cy="73152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  <a:defRPr sz="3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body" idx="5"/>
          </p:nvPr>
        </p:nvSpPr>
        <p:spPr>
          <a:xfrm>
            <a:off x="3283808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6"/>
          </p:nvPr>
        </p:nvSpPr>
        <p:spPr>
          <a:xfrm>
            <a:off x="3283808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43"/>
          <p:cNvSpPr>
            <a:spLocks noGrp="1"/>
          </p:cNvSpPr>
          <p:nvPr>
            <p:ph type="body" idx="7"/>
          </p:nvPr>
        </p:nvSpPr>
        <p:spPr>
          <a:xfrm>
            <a:off x="6212359" y="2697480"/>
            <a:ext cx="731520" cy="73152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  <a:defRPr sz="3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body" idx="8"/>
          </p:nvPr>
        </p:nvSpPr>
        <p:spPr>
          <a:xfrm>
            <a:off x="6212359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body" idx="9"/>
          </p:nvPr>
        </p:nvSpPr>
        <p:spPr>
          <a:xfrm>
            <a:off x="6212359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43"/>
          <p:cNvSpPr>
            <a:spLocks noGrp="1"/>
          </p:cNvSpPr>
          <p:nvPr>
            <p:ph type="body" idx="13"/>
          </p:nvPr>
        </p:nvSpPr>
        <p:spPr>
          <a:xfrm>
            <a:off x="9153267" y="2697480"/>
            <a:ext cx="731520" cy="73152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  <a:defRPr sz="3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3"/>
          <p:cNvSpPr txBox="1">
            <a:spLocks noGrp="1"/>
          </p:cNvSpPr>
          <p:nvPr>
            <p:ph type="body" idx="14"/>
          </p:nvPr>
        </p:nvSpPr>
        <p:spPr>
          <a:xfrm>
            <a:off x="9153267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43"/>
          <p:cNvSpPr txBox="1">
            <a:spLocks noGrp="1"/>
          </p:cNvSpPr>
          <p:nvPr>
            <p:ph type="body" idx="15"/>
          </p:nvPr>
        </p:nvSpPr>
        <p:spPr>
          <a:xfrm>
            <a:off x="9153267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43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3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Items">
  <p:cSld name="Icon Item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4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4"/>
          <p:cNvSpPr txBox="1">
            <a:spLocks noGrp="1"/>
          </p:cNvSpPr>
          <p:nvPr>
            <p:ph type="body" idx="1"/>
          </p:nvPr>
        </p:nvSpPr>
        <p:spPr>
          <a:xfrm>
            <a:off x="342900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44"/>
          <p:cNvSpPr txBox="1">
            <a:spLocks noGrp="1"/>
          </p:cNvSpPr>
          <p:nvPr>
            <p:ph type="body" idx="2"/>
          </p:nvPr>
        </p:nvSpPr>
        <p:spPr>
          <a:xfrm>
            <a:off x="342900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44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4"/>
          <p:cNvSpPr txBox="1">
            <a:spLocks noGrp="1"/>
          </p:cNvSpPr>
          <p:nvPr>
            <p:ph type="body" idx="3"/>
          </p:nvPr>
        </p:nvSpPr>
        <p:spPr>
          <a:xfrm>
            <a:off x="3283808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44"/>
          <p:cNvSpPr txBox="1">
            <a:spLocks noGrp="1"/>
          </p:cNvSpPr>
          <p:nvPr>
            <p:ph type="body" idx="4"/>
          </p:nvPr>
        </p:nvSpPr>
        <p:spPr>
          <a:xfrm>
            <a:off x="3283808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44"/>
          <p:cNvSpPr txBox="1">
            <a:spLocks noGrp="1"/>
          </p:cNvSpPr>
          <p:nvPr>
            <p:ph type="body" idx="5"/>
          </p:nvPr>
        </p:nvSpPr>
        <p:spPr>
          <a:xfrm>
            <a:off x="6212359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44"/>
          <p:cNvSpPr txBox="1">
            <a:spLocks noGrp="1"/>
          </p:cNvSpPr>
          <p:nvPr>
            <p:ph type="body" idx="6"/>
          </p:nvPr>
        </p:nvSpPr>
        <p:spPr>
          <a:xfrm>
            <a:off x="6212359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4"/>
          <p:cNvSpPr txBox="1">
            <a:spLocks noGrp="1"/>
          </p:cNvSpPr>
          <p:nvPr>
            <p:ph type="body" idx="7"/>
          </p:nvPr>
        </p:nvSpPr>
        <p:spPr>
          <a:xfrm>
            <a:off x="9153267" y="3648074"/>
            <a:ext cx="2667000" cy="60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44"/>
          <p:cNvSpPr txBox="1">
            <a:spLocks noGrp="1"/>
          </p:cNvSpPr>
          <p:nvPr>
            <p:ph type="body" idx="8"/>
          </p:nvPr>
        </p:nvSpPr>
        <p:spPr>
          <a:xfrm>
            <a:off x="9153267" y="4317999"/>
            <a:ext cx="2667000" cy="12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44"/>
          <p:cNvSpPr/>
          <p:nvPr/>
        </p:nvSpPr>
        <p:spPr>
          <a:xfrm>
            <a:off x="355257" y="25146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4"/>
          <p:cNvSpPr/>
          <p:nvPr/>
        </p:nvSpPr>
        <p:spPr>
          <a:xfrm>
            <a:off x="3283808" y="25146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4"/>
          <p:cNvSpPr/>
          <p:nvPr/>
        </p:nvSpPr>
        <p:spPr>
          <a:xfrm>
            <a:off x="6224716" y="25146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4"/>
          <p:cNvSpPr/>
          <p:nvPr/>
        </p:nvSpPr>
        <p:spPr>
          <a:xfrm>
            <a:off x="9153268" y="251460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4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4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44"/>
          <p:cNvSpPr>
            <a:spLocks noGrp="1"/>
          </p:cNvSpPr>
          <p:nvPr>
            <p:ph type="pic" idx="9"/>
          </p:nvPr>
        </p:nvSpPr>
        <p:spPr>
          <a:xfrm>
            <a:off x="342900" y="2514600"/>
            <a:ext cx="914400" cy="914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8" name="Google Shape;238;p44"/>
          <p:cNvSpPr>
            <a:spLocks noGrp="1"/>
          </p:cNvSpPr>
          <p:nvPr>
            <p:ph type="pic" idx="13"/>
          </p:nvPr>
        </p:nvSpPr>
        <p:spPr>
          <a:xfrm>
            <a:off x="3289300" y="2514600"/>
            <a:ext cx="914400" cy="914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9" name="Google Shape;239;p44"/>
          <p:cNvSpPr>
            <a:spLocks noGrp="1"/>
          </p:cNvSpPr>
          <p:nvPr>
            <p:ph type="pic" idx="14"/>
          </p:nvPr>
        </p:nvSpPr>
        <p:spPr>
          <a:xfrm>
            <a:off x="6223000" y="2514600"/>
            <a:ext cx="914400" cy="914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0" name="Google Shape;240;p44"/>
          <p:cNvSpPr>
            <a:spLocks noGrp="1"/>
          </p:cNvSpPr>
          <p:nvPr>
            <p:ph type="pic" idx="15"/>
          </p:nvPr>
        </p:nvSpPr>
        <p:spPr>
          <a:xfrm>
            <a:off x="9144000" y="2514600"/>
            <a:ext cx="914400" cy="9144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41" name="Google Shape;24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Icon Items">
  <p:cSld name="Small Icon Item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5"/>
          <p:cNvSpPr txBox="1">
            <a:spLocks noGrp="1"/>
          </p:cNvSpPr>
          <p:nvPr>
            <p:ph type="body" idx="1"/>
          </p:nvPr>
        </p:nvSpPr>
        <p:spPr>
          <a:xfrm>
            <a:off x="1225402" y="2651760"/>
            <a:ext cx="4718198" cy="22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45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>
            <a:off x="355257" y="2651760"/>
            <a:ext cx="777240" cy="777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5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45"/>
          <p:cNvSpPr>
            <a:spLocks noGrp="1"/>
          </p:cNvSpPr>
          <p:nvPr>
            <p:ph type="pic" idx="2"/>
          </p:nvPr>
        </p:nvSpPr>
        <p:spPr>
          <a:xfrm>
            <a:off x="423995" y="2719705"/>
            <a:ext cx="639763" cy="64135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1" name="Google Shape;251;p45"/>
          <p:cNvSpPr txBox="1">
            <a:spLocks noGrp="1"/>
          </p:cNvSpPr>
          <p:nvPr>
            <p:ph type="body" idx="3"/>
          </p:nvPr>
        </p:nvSpPr>
        <p:spPr>
          <a:xfrm>
            <a:off x="1225402" y="2981911"/>
            <a:ext cx="4718198" cy="44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body" idx="4"/>
          </p:nvPr>
        </p:nvSpPr>
        <p:spPr>
          <a:xfrm>
            <a:off x="1225402" y="3833897"/>
            <a:ext cx="4718198" cy="22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45"/>
          <p:cNvSpPr/>
          <p:nvPr/>
        </p:nvSpPr>
        <p:spPr>
          <a:xfrm>
            <a:off x="355257" y="3853239"/>
            <a:ext cx="777240" cy="777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5"/>
          <p:cNvSpPr>
            <a:spLocks noGrp="1"/>
          </p:cNvSpPr>
          <p:nvPr>
            <p:ph type="pic" idx="5"/>
          </p:nvPr>
        </p:nvSpPr>
        <p:spPr>
          <a:xfrm>
            <a:off x="423995" y="3921184"/>
            <a:ext cx="639763" cy="64135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5" name="Google Shape;255;p45"/>
          <p:cNvSpPr txBox="1">
            <a:spLocks noGrp="1"/>
          </p:cNvSpPr>
          <p:nvPr>
            <p:ph type="body" idx="6"/>
          </p:nvPr>
        </p:nvSpPr>
        <p:spPr>
          <a:xfrm>
            <a:off x="1225402" y="4164048"/>
            <a:ext cx="4718198" cy="44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5"/>
          <p:cNvSpPr txBox="1">
            <a:spLocks noGrp="1"/>
          </p:cNvSpPr>
          <p:nvPr>
            <p:ph type="body" idx="7"/>
          </p:nvPr>
        </p:nvSpPr>
        <p:spPr>
          <a:xfrm>
            <a:off x="1225402" y="5054718"/>
            <a:ext cx="4718198" cy="22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5"/>
          <p:cNvSpPr/>
          <p:nvPr/>
        </p:nvSpPr>
        <p:spPr>
          <a:xfrm>
            <a:off x="355257" y="5054718"/>
            <a:ext cx="777240" cy="777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5"/>
          <p:cNvSpPr>
            <a:spLocks noGrp="1"/>
          </p:cNvSpPr>
          <p:nvPr>
            <p:ph type="pic" idx="8"/>
          </p:nvPr>
        </p:nvSpPr>
        <p:spPr>
          <a:xfrm>
            <a:off x="423995" y="5122663"/>
            <a:ext cx="639763" cy="64135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9" name="Google Shape;259;p45"/>
          <p:cNvSpPr txBox="1">
            <a:spLocks noGrp="1"/>
          </p:cNvSpPr>
          <p:nvPr>
            <p:ph type="body" idx="9"/>
          </p:nvPr>
        </p:nvSpPr>
        <p:spPr>
          <a:xfrm>
            <a:off x="1225402" y="5384869"/>
            <a:ext cx="4718198" cy="44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body" idx="13"/>
          </p:nvPr>
        </p:nvSpPr>
        <p:spPr>
          <a:xfrm>
            <a:off x="7096812" y="2651760"/>
            <a:ext cx="4718198" cy="22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5"/>
          <p:cNvSpPr/>
          <p:nvPr/>
        </p:nvSpPr>
        <p:spPr>
          <a:xfrm>
            <a:off x="6226667" y="2651760"/>
            <a:ext cx="777240" cy="777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5"/>
          <p:cNvSpPr>
            <a:spLocks noGrp="1"/>
          </p:cNvSpPr>
          <p:nvPr>
            <p:ph type="pic" idx="14"/>
          </p:nvPr>
        </p:nvSpPr>
        <p:spPr>
          <a:xfrm>
            <a:off x="6295405" y="2719705"/>
            <a:ext cx="639763" cy="64135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3" name="Google Shape;263;p45"/>
          <p:cNvSpPr txBox="1">
            <a:spLocks noGrp="1"/>
          </p:cNvSpPr>
          <p:nvPr>
            <p:ph type="body" idx="15"/>
          </p:nvPr>
        </p:nvSpPr>
        <p:spPr>
          <a:xfrm>
            <a:off x="7096812" y="2981911"/>
            <a:ext cx="4718198" cy="44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5"/>
          <p:cNvSpPr txBox="1">
            <a:spLocks noGrp="1"/>
          </p:cNvSpPr>
          <p:nvPr>
            <p:ph type="body" idx="16"/>
          </p:nvPr>
        </p:nvSpPr>
        <p:spPr>
          <a:xfrm>
            <a:off x="7096812" y="3833897"/>
            <a:ext cx="4718198" cy="22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45"/>
          <p:cNvSpPr/>
          <p:nvPr/>
        </p:nvSpPr>
        <p:spPr>
          <a:xfrm>
            <a:off x="6226667" y="3853239"/>
            <a:ext cx="777240" cy="777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>
            <a:spLocks noGrp="1"/>
          </p:cNvSpPr>
          <p:nvPr>
            <p:ph type="pic" idx="17"/>
          </p:nvPr>
        </p:nvSpPr>
        <p:spPr>
          <a:xfrm>
            <a:off x="6295405" y="3921184"/>
            <a:ext cx="639763" cy="64135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7" name="Google Shape;267;p45"/>
          <p:cNvSpPr txBox="1">
            <a:spLocks noGrp="1"/>
          </p:cNvSpPr>
          <p:nvPr>
            <p:ph type="body" idx="18"/>
          </p:nvPr>
        </p:nvSpPr>
        <p:spPr>
          <a:xfrm>
            <a:off x="7096812" y="4164048"/>
            <a:ext cx="4718198" cy="44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5"/>
          <p:cNvSpPr txBox="1">
            <a:spLocks noGrp="1"/>
          </p:cNvSpPr>
          <p:nvPr>
            <p:ph type="body" idx="19"/>
          </p:nvPr>
        </p:nvSpPr>
        <p:spPr>
          <a:xfrm>
            <a:off x="7096813" y="5054718"/>
            <a:ext cx="4718198" cy="22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5"/>
          <p:cNvSpPr/>
          <p:nvPr/>
        </p:nvSpPr>
        <p:spPr>
          <a:xfrm>
            <a:off x="6226668" y="5054718"/>
            <a:ext cx="777240" cy="777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5"/>
          <p:cNvSpPr>
            <a:spLocks noGrp="1"/>
          </p:cNvSpPr>
          <p:nvPr>
            <p:ph type="pic" idx="20"/>
          </p:nvPr>
        </p:nvSpPr>
        <p:spPr>
          <a:xfrm>
            <a:off x="6295406" y="5122663"/>
            <a:ext cx="639763" cy="64135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1" name="Google Shape;271;p45"/>
          <p:cNvSpPr txBox="1">
            <a:spLocks noGrp="1"/>
          </p:cNvSpPr>
          <p:nvPr>
            <p:ph type="body" idx="21"/>
          </p:nvPr>
        </p:nvSpPr>
        <p:spPr>
          <a:xfrm>
            <a:off x="7096813" y="5384869"/>
            <a:ext cx="4718198" cy="44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2" name="Google Shape;27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6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6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6"/>
          <p:cNvSpPr>
            <a:spLocks noGrp="1"/>
          </p:cNvSpPr>
          <p:nvPr>
            <p:ph type="chart" idx="2"/>
          </p:nvPr>
        </p:nvSpPr>
        <p:spPr>
          <a:xfrm>
            <a:off x="342900" y="1828800"/>
            <a:ext cx="114681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46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6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1" name="Google Shape;281;p4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And Bullets">
  <p:cSld name="1_Text And Bullet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7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 txBox="1">
            <a:spLocks noGrp="1"/>
          </p:cNvSpPr>
          <p:nvPr>
            <p:ph type="body" idx="1"/>
          </p:nvPr>
        </p:nvSpPr>
        <p:spPr>
          <a:xfrm>
            <a:off x="342900" y="1828800"/>
            <a:ext cx="11477625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7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7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" name="Google Shape;288;p47"/>
          <p:cNvSpPr>
            <a:spLocks noGrp="1"/>
          </p:cNvSpPr>
          <p:nvPr>
            <p:ph type="chart" idx="2"/>
          </p:nvPr>
        </p:nvSpPr>
        <p:spPr>
          <a:xfrm>
            <a:off x="342900" y="2984500"/>
            <a:ext cx="11477625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9" name="Google Shape;28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hart Page">
  <p:cSld name="Two Chart Pag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8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8"/>
          <p:cNvSpPr>
            <a:spLocks noGrp="1"/>
          </p:cNvSpPr>
          <p:nvPr>
            <p:ph type="chart" idx="2"/>
          </p:nvPr>
        </p:nvSpPr>
        <p:spPr>
          <a:xfrm>
            <a:off x="342900" y="1828800"/>
            <a:ext cx="56007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48"/>
          <p:cNvSpPr>
            <a:spLocks noGrp="1"/>
          </p:cNvSpPr>
          <p:nvPr>
            <p:ph type="chart" idx="3"/>
          </p:nvPr>
        </p:nvSpPr>
        <p:spPr>
          <a:xfrm>
            <a:off x="6223000" y="1828800"/>
            <a:ext cx="56007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8" name="Google Shape;29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lus Text">
  <p:cSld name="Chart Plus 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9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9"/>
          <p:cNvSpPr>
            <a:spLocks noGrp="1"/>
          </p:cNvSpPr>
          <p:nvPr>
            <p:ph type="chart" idx="2"/>
          </p:nvPr>
        </p:nvSpPr>
        <p:spPr>
          <a:xfrm>
            <a:off x="6223000" y="1828800"/>
            <a:ext cx="56007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49"/>
          <p:cNvSpPr txBox="1">
            <a:spLocks noGrp="1"/>
          </p:cNvSpPr>
          <p:nvPr>
            <p:ph type="body" idx="1"/>
          </p:nvPr>
        </p:nvSpPr>
        <p:spPr>
          <a:xfrm>
            <a:off x="342901" y="1833304"/>
            <a:ext cx="5600700" cy="108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49"/>
          <p:cNvSpPr txBox="1">
            <a:spLocks noGrp="1"/>
          </p:cNvSpPr>
          <p:nvPr>
            <p:ph type="body" idx="3"/>
          </p:nvPr>
        </p:nvSpPr>
        <p:spPr>
          <a:xfrm>
            <a:off x="342900" y="3149600"/>
            <a:ext cx="5600700" cy="26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9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9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lus Text Two">
  <p:cSld name="Chart Plus Text Two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0"/>
          <p:cNvSpPr>
            <a:spLocks noGrp="1"/>
          </p:cNvSpPr>
          <p:nvPr>
            <p:ph type="chart" idx="2"/>
          </p:nvPr>
        </p:nvSpPr>
        <p:spPr>
          <a:xfrm>
            <a:off x="6223000" y="342900"/>
            <a:ext cx="56007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p50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5702969" cy="203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body" idx="1"/>
          </p:nvPr>
        </p:nvSpPr>
        <p:spPr>
          <a:xfrm>
            <a:off x="342901" y="2711303"/>
            <a:ext cx="5600700" cy="108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body" idx="3"/>
          </p:nvPr>
        </p:nvSpPr>
        <p:spPr>
          <a:xfrm>
            <a:off x="342900" y="4079710"/>
            <a:ext cx="5600700" cy="174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  <a:defRPr sz="1400" b="0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50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8" name="Google Shape;31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822" y="5831153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771" y="6242755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with Footer">
  <p:cSld name="Photo with Footer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51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1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s Without Footer">
  <p:cSld name="Photos Without Foote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Photos Without Footer">
  <p:cSld name="1_Photos Without Foot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>
            <a:spLocks noGrp="1"/>
          </p:cNvSpPr>
          <p:nvPr>
            <p:ph type="pic" idx="2"/>
          </p:nvPr>
        </p:nvSpPr>
        <p:spPr>
          <a:xfrm>
            <a:off x="0" y="0"/>
            <a:ext cx="5943600" cy="68580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53"/>
          <p:cNvSpPr>
            <a:spLocks noGrp="1"/>
          </p:cNvSpPr>
          <p:nvPr>
            <p:ph type="pic" idx="3"/>
          </p:nvPr>
        </p:nvSpPr>
        <p:spPr>
          <a:xfrm>
            <a:off x="5943600" y="0"/>
            <a:ext cx="6248400" cy="34290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53"/>
          <p:cNvSpPr>
            <a:spLocks noGrp="1"/>
          </p:cNvSpPr>
          <p:nvPr>
            <p:ph type="pic" idx="4"/>
          </p:nvPr>
        </p:nvSpPr>
        <p:spPr>
          <a:xfrm>
            <a:off x="5943600" y="3429000"/>
            <a:ext cx="6248400" cy="34290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hotos Without Footer">
  <p:cSld name="2_Photos Without Footer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>
            <a:spLocks noGrp="1"/>
          </p:cNvSpPr>
          <p:nvPr>
            <p:ph type="pic" idx="2"/>
          </p:nvPr>
        </p:nvSpPr>
        <p:spPr>
          <a:xfrm>
            <a:off x="3276600" y="342900"/>
            <a:ext cx="8534400" cy="6172200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54"/>
          <p:cNvSpPr>
            <a:spLocks noGrp="1"/>
          </p:cNvSpPr>
          <p:nvPr>
            <p:ph type="pic" idx="3"/>
          </p:nvPr>
        </p:nvSpPr>
        <p:spPr>
          <a:xfrm>
            <a:off x="342900" y="691816"/>
            <a:ext cx="4733925" cy="548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5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5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5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5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55"/>
          <p:cNvSpPr txBox="1">
            <a:spLocks noGrp="1"/>
          </p:cNvSpPr>
          <p:nvPr>
            <p:ph type="body" idx="1"/>
          </p:nvPr>
        </p:nvSpPr>
        <p:spPr>
          <a:xfrm>
            <a:off x="342900" y="1828800"/>
            <a:ext cx="114681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0" name="Google Shape;34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6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6"/>
          <p:cNvSpPr/>
          <p:nvPr/>
        </p:nvSpPr>
        <p:spPr>
          <a:xfrm>
            <a:off x="342900" y="365125"/>
            <a:ext cx="882502" cy="127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6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6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7" name="Google Shape;347;p56"/>
          <p:cNvSpPr txBox="1">
            <a:spLocks noGrp="1"/>
          </p:cNvSpPr>
          <p:nvPr>
            <p:ph type="body" idx="1"/>
          </p:nvPr>
        </p:nvSpPr>
        <p:spPr>
          <a:xfrm>
            <a:off x="342900" y="1828800"/>
            <a:ext cx="114681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8" name="Google Shape;34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9068" y="132632"/>
            <a:ext cx="1952300" cy="7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6384590"/>
            <a:ext cx="666136" cy="26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864" y="269491"/>
            <a:ext cx="2430272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7"/>
          <p:cNvSpPr txBox="1">
            <a:spLocks noGrp="1"/>
          </p:cNvSpPr>
          <p:nvPr>
            <p:ph type="subTitle" idx="1"/>
          </p:nvPr>
        </p:nvSpPr>
        <p:spPr>
          <a:xfrm>
            <a:off x="231808" y="1397002"/>
            <a:ext cx="10883779" cy="301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960"/>
              <a:buNone/>
              <a:defRPr sz="4400" b="1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2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3" name="Google Shape;353;p57"/>
          <p:cNvSpPr txBox="1">
            <a:spLocks noGrp="1"/>
          </p:cNvSpPr>
          <p:nvPr>
            <p:ph type="body" idx="2"/>
          </p:nvPr>
        </p:nvSpPr>
        <p:spPr>
          <a:xfrm>
            <a:off x="423512" y="4634358"/>
            <a:ext cx="6982883" cy="28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▸"/>
              <a:defRPr sz="1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57"/>
          <p:cNvSpPr txBox="1">
            <a:spLocks noGrp="1"/>
          </p:cNvSpPr>
          <p:nvPr>
            <p:ph type="body" idx="3"/>
          </p:nvPr>
        </p:nvSpPr>
        <p:spPr>
          <a:xfrm>
            <a:off x="423512" y="4987211"/>
            <a:ext cx="6982883" cy="28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▸"/>
              <a:defRPr sz="1800" b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57"/>
          <p:cNvSpPr txBox="1">
            <a:spLocks noGrp="1"/>
          </p:cNvSpPr>
          <p:nvPr>
            <p:ph type="body" idx="4"/>
          </p:nvPr>
        </p:nvSpPr>
        <p:spPr>
          <a:xfrm>
            <a:off x="423512" y="5579980"/>
            <a:ext cx="698288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60"/>
              <a:buChar char="▸"/>
              <a:defRPr sz="14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3pPr>
            <a:lvl4pPr marL="1828800" lvl="3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4pPr>
            <a:lvl5pPr marL="2286000" lvl="4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1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6" name="Google Shape;35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09872"/>
            <a:ext cx="12192000" cy="254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0715" y="6429268"/>
            <a:ext cx="1054872" cy="28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4638" y="6472922"/>
            <a:ext cx="306281" cy="2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40632" y="365125"/>
            <a:ext cx="115703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1"/>
          </p:nvPr>
        </p:nvSpPr>
        <p:spPr>
          <a:xfrm>
            <a:off x="240632" y="1769927"/>
            <a:ext cx="11570368" cy="40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1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1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305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30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|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6">
          <p15:clr>
            <a:srgbClr val="F26B43"/>
          </p15:clr>
        </p15:guide>
        <p15:guide id="4" orient="horz" pos="216">
          <p15:clr>
            <a:srgbClr val="F26B43"/>
          </p15:clr>
        </p15:guide>
        <p15:guide id="5" pos="7440">
          <p15:clr>
            <a:srgbClr val="F26B43"/>
          </p15:clr>
        </p15:guide>
        <p15:guide id="6" orient="horz" pos="4104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3672">
          <p15:clr>
            <a:srgbClr val="F26B43"/>
          </p15:clr>
        </p15:guide>
        <p15:guide id="9" orient="horz" pos="960">
          <p15:clr>
            <a:srgbClr val="F26B43"/>
          </p15:clr>
        </p15:guide>
        <p15:guide id="10" orient="horz" pos="1056">
          <p15:clr>
            <a:srgbClr val="F26B43"/>
          </p15:clr>
        </p15:guide>
        <p15:guide id="11" orient="horz" pos="1152">
          <p15:clr>
            <a:srgbClr val="F26B43"/>
          </p15:clr>
        </p15:guide>
        <p15:guide id="12" pos="5592">
          <p15:clr>
            <a:srgbClr val="F26B43"/>
          </p15:clr>
        </p15:guide>
        <p15:guide id="13" pos="5760">
          <p15:clr>
            <a:srgbClr val="F26B43"/>
          </p15:clr>
        </p15:guide>
        <p15:guide id="14" pos="3912">
          <p15:clr>
            <a:srgbClr val="F26B43"/>
          </p15:clr>
        </p15:guide>
        <p15:guide id="15" pos="3744">
          <p15:clr>
            <a:srgbClr val="F26B43"/>
          </p15:clr>
        </p15:guide>
        <p15:guide id="16" pos="2064">
          <p15:clr>
            <a:srgbClr val="F26B43"/>
          </p15:clr>
        </p15:guide>
        <p15:guide id="17" pos="18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stoptb.org/introducing-new-tools-project/resources-implementa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stoptb.org/communities-rights-and-gender-crg/tools-to-support-communities-rights-and-gender-tb-responses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hyperlink" Target="http://www.stoptb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stoptb.org/global-plan-to-end-tb/global-plan-to-end-tb-2023-203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stoptb.org/resources-implementing-cad-and-xray/cad-and-x-ray-practical-implementation-guide" TargetMode="External"/><Relationship Id="rId7" Type="http://schemas.openxmlformats.org/officeDocument/2006/relationships/hyperlink" Target="https://www.stoptb.org/ai-powered-computer-aided-detection-cad-software/focus-group-ai-based-imaging-tb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ai4hlth.org/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stoptb.org/resources-implementing-cad-and-xray/cad-and-x-ray-training-modules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stoptb.org/cad-and-x-ray-training-modules" TargetMode="Externa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"/>
          <p:cNvSpPr txBox="1">
            <a:spLocks noGrp="1"/>
          </p:cNvSpPr>
          <p:nvPr>
            <p:ph type="title"/>
          </p:nvPr>
        </p:nvSpPr>
        <p:spPr>
          <a:xfrm>
            <a:off x="680484" y="2193122"/>
            <a:ext cx="8882616" cy="139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Global Plan to End TB 2023-2030</a:t>
            </a:r>
            <a:endParaRPr dirty="0"/>
          </a:p>
        </p:txBody>
      </p:sp>
      <p:sp>
        <p:nvSpPr>
          <p:cNvPr id="364" name="Google Shape;364;p1"/>
          <p:cNvSpPr txBox="1">
            <a:spLocks noGrp="1"/>
          </p:cNvSpPr>
          <p:nvPr>
            <p:ph type="subTitle" idx="1"/>
          </p:nvPr>
        </p:nvSpPr>
        <p:spPr>
          <a:xfrm>
            <a:off x="680484" y="3969721"/>
            <a:ext cx="9568416" cy="116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b="0" dirty="0"/>
              <a:t>Africa Regional Workshop on Strengthening TB Monitoring &amp; Evaluation Systems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0" dirty="0"/>
              <a:t>Dar es Salaam, Tanzania, 16-19 April 2024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9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9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"/>
          <p:cNvSpPr txBox="1">
            <a:spLocks noGrp="1"/>
          </p:cNvSpPr>
          <p:nvPr>
            <p:ph type="title"/>
          </p:nvPr>
        </p:nvSpPr>
        <p:spPr>
          <a:xfrm>
            <a:off x="343235" y="448300"/>
            <a:ext cx="9582876" cy="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2000"/>
            </a:pPr>
            <a:r>
              <a:rPr lang="en-GB" sz="2800" b="1" dirty="0">
                <a:solidFill>
                  <a:srgbClr val="1E4E7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Useful Implementation Resources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Google Shape;454;p9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(12%)</a:t>
            </a:r>
            <a:endParaRPr/>
          </a:p>
        </p:txBody>
      </p:sp>
      <p:sp>
        <p:nvSpPr>
          <p:cNvPr id="455" name="Google Shape;455;p9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/>
          </a:p>
        </p:txBody>
      </p:sp>
      <p:sp>
        <p:nvSpPr>
          <p:cNvPr id="456" name="Google Shape;456;p9"/>
          <p:cNvSpPr txBox="1"/>
          <p:nvPr/>
        </p:nvSpPr>
        <p:spPr>
          <a:xfrm>
            <a:off x="166907" y="934461"/>
            <a:ext cx="7795604" cy="567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Deliver early diagnosis</a:t>
            </a:r>
            <a:endParaRPr lang="en-CH" sz="28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594" indent="-228594">
              <a:spcAft>
                <a:spcPts val="1059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</a:t>
            </a: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Guide to </a:t>
            </a:r>
            <a:r>
              <a:rPr lang="fr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nat</a:t>
            </a: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(ENG/FR)</a:t>
            </a:r>
          </a:p>
          <a:p>
            <a:pPr marL="685783" lvl="1" indent="-228594">
              <a:spcAft>
                <a:spcPts val="1059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by Stop TB and USAID,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endorsed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by GLI</a:t>
            </a:r>
          </a:p>
          <a:p>
            <a:pPr marL="685783" lvl="1" indent="-228594">
              <a:spcAft>
                <a:spcPts val="1059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Provides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background on how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Truenat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, test performance,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and guidance for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, model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, checklists for site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and site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readiness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, SOPs,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fr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spcAft>
                <a:spcPts val="1059"/>
              </a:spcAft>
              <a:buSzPct val="100000"/>
              <a:buFont typeface="Arial" panose="020B0604020202020204" pitchFamily="34" charset="0"/>
              <a:buChar char="•"/>
            </a:pPr>
            <a:r>
              <a:rPr lang="fr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Training Package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, for country </a:t>
            </a:r>
            <a:r>
              <a:rPr lang="fr-CH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customization</a:t>
            </a:r>
            <a:r>
              <a:rPr lang="fr-CH" sz="2000" dirty="0">
                <a:latin typeface="Calibri" panose="020F0502020204030204" pitchFamily="34" charset="0"/>
                <a:cs typeface="Calibri" panose="020F0502020204030204" pitchFamily="34" charset="0"/>
              </a:rPr>
              <a:t> IENG/FR)</a:t>
            </a:r>
          </a:p>
          <a:p>
            <a:pPr marL="685783" lvl="1" indent="-228594">
              <a:spcAft>
                <a:spcPts val="1059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Developed as a collaboration between IDDS, USAID and Stop TB; endorsed by GLI</a:t>
            </a:r>
          </a:p>
          <a:p>
            <a:pPr marL="685783" lvl="1" indent="-228594">
              <a:spcAft>
                <a:spcPts val="1059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6 training modules, including s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pecific modules intended for lab and program managers, lab technicians and clinicians</a:t>
            </a:r>
          </a:p>
          <a:p>
            <a:pPr marL="228594" indent="-228594">
              <a:spcAft>
                <a:spcPts val="1059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 operational research questions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83" lvl="1" indent="-228594">
              <a:spcAft>
                <a:spcPts val="1059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on acceptability, feasibility, impact and costs and cost-effectiveness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0F5D5-4000-8823-3AAE-644E4BBAC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327" y="1027183"/>
            <a:ext cx="3310415" cy="5492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C3337E-4DD8-5695-7CA3-D0D3E8E90B54}"/>
              </a:ext>
            </a:extLst>
          </p:cNvPr>
          <p:cNvSpPr txBox="1"/>
          <p:nvPr/>
        </p:nvSpPr>
        <p:spPr>
          <a:xfrm>
            <a:off x="816539" y="6519446"/>
            <a:ext cx="7995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https://www.stoptb.org/introducing-new-tools-project/resources-implementation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8772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www.stoptb.org</a:t>
            </a:r>
            <a:endParaRPr/>
          </a:p>
        </p:txBody>
      </p:sp>
      <p:sp>
        <p:nvSpPr>
          <p:cNvPr id="429" name="Google Shape;429;p7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9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7"/>
          <p:cNvSpPr txBox="1">
            <a:spLocks noGrp="1"/>
          </p:cNvSpPr>
          <p:nvPr>
            <p:ph type="title"/>
          </p:nvPr>
        </p:nvSpPr>
        <p:spPr>
          <a:xfrm>
            <a:off x="381000" y="394188"/>
            <a:ext cx="10563770" cy="61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2000"/>
            </a:pPr>
            <a:r>
              <a:rPr lang="en-US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implementation resources </a:t>
            </a:r>
            <a:endParaRPr sz="2800" dirty="0">
              <a:solidFill>
                <a:srgbClr val="1E4E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1" name="Google Shape;431;p7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(12%)</a:t>
            </a:r>
            <a:endParaRPr/>
          </a:p>
        </p:txBody>
      </p:sp>
      <p:sp>
        <p:nvSpPr>
          <p:cNvPr id="432" name="Google Shape;432;p7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5B787-381D-6D49-D9EE-6CAB0789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13" y="943414"/>
            <a:ext cx="11108787" cy="4534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38E76-AB35-D01B-9894-92D82D3192F5}"/>
              </a:ext>
            </a:extLst>
          </p:cNvPr>
          <p:cNvSpPr txBox="1"/>
          <p:nvPr/>
        </p:nvSpPr>
        <p:spPr>
          <a:xfrm>
            <a:off x="4111712" y="6091559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https://www.stoptb.org/communities-rights-and-gender-crg/tools-to-support-communities-rights-and-gender-tb-responses</a:t>
            </a:r>
            <a:r>
              <a:rPr lang="en-CH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9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"/>
          <p:cNvSpPr txBox="1">
            <a:spLocks noGrp="1"/>
          </p:cNvSpPr>
          <p:nvPr>
            <p:ph type="title"/>
          </p:nvPr>
        </p:nvSpPr>
        <p:spPr>
          <a:xfrm>
            <a:off x="196947" y="548641"/>
            <a:ext cx="11459308" cy="95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2000"/>
            </a:pPr>
            <a:r>
              <a:rPr lang="en-US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Nations High-Level Meeting (UNHLM)</a:t>
            </a:r>
            <a:r>
              <a:rPr lang="en-CH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Targets- </a:t>
            </a:r>
            <a:br>
              <a:rPr lang="en-CH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H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 Share of Global 2023 UNHLM Targets</a:t>
            </a:r>
            <a:endParaRPr sz="2800" dirty="0">
              <a:solidFill>
                <a:srgbClr val="1E4E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3" name="Google Shape;373;p2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(12%)</a:t>
            </a:r>
            <a:endParaRPr/>
          </a:p>
        </p:txBody>
      </p:sp>
      <p:sp>
        <p:nvSpPr>
          <p:cNvPr id="374" name="Google Shape;374;p2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48ACB-9C97-789B-0658-9821C77F0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6" y="2002601"/>
            <a:ext cx="3670494" cy="2248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59A87-5007-7228-5130-FF5340CB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757" y="1934200"/>
            <a:ext cx="3508843" cy="2187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4C168-F003-E23F-C6BC-525F07CAB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117" y="1836877"/>
            <a:ext cx="3773239" cy="2329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02736-715A-B5B6-D119-11F0A26B9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46" y="4571799"/>
            <a:ext cx="4373880" cy="1943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0C89E-4EB0-498C-B073-2498F1EEF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717" y="4396587"/>
            <a:ext cx="3308301" cy="2095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7BB85-BA0C-B6B1-0129-DA904DF39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468" y="4466385"/>
            <a:ext cx="3644889" cy="1867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D5287A-E002-3F3C-7556-3C751B16A64A}"/>
              </a:ext>
            </a:extLst>
          </p:cNvPr>
          <p:cNvSpPr txBox="1"/>
          <p:nvPr/>
        </p:nvSpPr>
        <p:spPr>
          <a:xfrm>
            <a:off x="2971800" y="3170907"/>
            <a:ext cx="6309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Friday,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November</a:t>
            </a:r>
            <a:r>
              <a:rPr lang="fr-FR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17, 2023 - 12:30 to 17:00</a:t>
            </a:r>
          </a:p>
          <a:p>
            <a:pPr algn="l"/>
            <a:r>
              <a:rPr lang="fr-FR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Hotel du Collectionneur, 51-57 Rue de Courcelles, 75008 Paris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6126" y="368059"/>
            <a:ext cx="4083099" cy="109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0101" y="1844914"/>
            <a:ext cx="5424891" cy="155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2475" y="5126153"/>
            <a:ext cx="3633374" cy="10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6434" y="3728526"/>
            <a:ext cx="3872082" cy="110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8302" y="5291620"/>
            <a:ext cx="3854115" cy="110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34525" y="107127"/>
            <a:ext cx="2571750" cy="114869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8"/>
          <p:cNvSpPr txBox="1">
            <a:spLocks noGrp="1"/>
          </p:cNvSpPr>
          <p:nvPr>
            <p:ph type="body" idx="3"/>
          </p:nvPr>
        </p:nvSpPr>
        <p:spPr>
          <a:xfrm>
            <a:off x="591398" y="5543183"/>
            <a:ext cx="5262562" cy="3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1800" u="sng" dirty="0">
                <a:solidFill>
                  <a:schemeClr val="hlink"/>
                </a:solidFill>
                <a:hlinkClick r:id="rId9"/>
              </a:rPr>
              <a:t>www.stoptb.org</a:t>
            </a:r>
            <a:r>
              <a:rPr lang="en-US" sz="1800" dirty="0"/>
              <a:t> </a:t>
            </a:r>
            <a:endParaRPr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5C46-534F-E1BF-76E8-FAAF5860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D630E-A844-2841-9B6F-89C30FE34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Reflections from the workshop</a:t>
            </a:r>
          </a:p>
          <a:p>
            <a:r>
              <a:rPr lang="en-US" dirty="0"/>
              <a:t>Global Plan Overview</a:t>
            </a:r>
          </a:p>
          <a:p>
            <a:r>
              <a:rPr lang="en-US" dirty="0"/>
              <a:t>Objectives &amp; targets</a:t>
            </a:r>
          </a:p>
          <a:p>
            <a:r>
              <a:rPr lang="en-US" dirty="0"/>
              <a:t> Funding</a:t>
            </a:r>
          </a:p>
          <a:p>
            <a:r>
              <a:rPr lang="en-US" dirty="0"/>
              <a:t>Some implementation resources 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7788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9435C2-74EB-111C-52F9-5AEA5FF7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3E7C4-3ABF-195A-7009-87EA75750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42C26-88FC-1313-D18B-B104B59D762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B8A0A2-3C47-0755-5DBC-17BFAEB5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01" y="71919"/>
            <a:ext cx="5265174" cy="68580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6AD3342-ABA3-C640-6BB9-0E6D034A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56" y="174660"/>
            <a:ext cx="526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DE445D-CEA4-3F6A-2540-715C1E77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data use practices </a:t>
            </a:r>
            <a:endParaRPr lang="en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CC0565-ED61-D47C-EA3C-AACF64ADF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TB situation room – Zambia, Malawi, NGA</a:t>
            </a:r>
          </a:p>
          <a:p>
            <a:r>
              <a:rPr lang="en-US" dirty="0"/>
              <a:t>Using data to track access to WHO endorsed diagnostics &amp; quality of diagnosis  – </a:t>
            </a:r>
            <a:r>
              <a:rPr lang="en-US" dirty="0" err="1"/>
              <a:t>Moz</a:t>
            </a:r>
            <a:r>
              <a:rPr lang="en-US" dirty="0"/>
              <a:t>, TZ, Zambia</a:t>
            </a:r>
          </a:p>
          <a:p>
            <a:r>
              <a:rPr lang="en-US" dirty="0"/>
              <a:t>Using data  for sub-national tailoring: Ethiopia, DRC, NGA , SA </a:t>
            </a:r>
          </a:p>
          <a:p>
            <a:r>
              <a:rPr lang="en-US" dirty="0"/>
              <a:t>Using data to highlight gaps in men: NGA,SA</a:t>
            </a:r>
          </a:p>
          <a:p>
            <a:r>
              <a:rPr lang="en-US" dirty="0"/>
              <a:t>Triangulation of data/Linking lab data and backbone TB HMIS: Kenya , SA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TB Think Tank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s</a:t>
            </a: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D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ata on the </a:t>
            </a:r>
            <a:r>
              <a:rPr lang="en-US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`left`’ of care cascade: presumptive, testing data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TB Data for action-Union Zim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Using Epi review reports</a:t>
            </a: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32CB9E-B8D7-6FF9-D43D-9C6C4B4D554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CH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D79506F-1BB1-1AB5-2193-A75EC5A9A6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36134"/>
              </p:ext>
            </p:extLst>
          </p:nvPr>
        </p:nvGraphicFramePr>
        <p:xfrm>
          <a:off x="6609708" y="1356680"/>
          <a:ext cx="39243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924248" imgH="5638523" progId="Acrobat.Document.DC">
                  <p:embed/>
                </p:oleObj>
              </mc:Choice>
              <mc:Fallback>
                <p:oleObj name="Acrobat Document" r:id="rId2" imgW="3924248" imgH="563852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D79506F-1BB1-1AB5-2193-A75EC5A9A6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09708" y="1356680"/>
                        <a:ext cx="39243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38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6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9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6"/>
          <p:cNvSpPr txBox="1">
            <a:spLocks noGrp="1"/>
          </p:cNvSpPr>
          <p:nvPr>
            <p:ph type="title"/>
          </p:nvPr>
        </p:nvSpPr>
        <p:spPr>
          <a:xfrm>
            <a:off x="292159" y="516140"/>
            <a:ext cx="11518841" cy="87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2000"/>
            </a:pPr>
            <a:r>
              <a:rPr lang="en-US" sz="36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Global Plan</a:t>
            </a:r>
          </a:p>
        </p:txBody>
      </p:sp>
      <p:sp>
        <p:nvSpPr>
          <p:cNvPr id="523" name="Google Shape;523;p16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(12%)</a:t>
            </a:r>
            <a:endParaRPr/>
          </a:p>
        </p:txBody>
      </p:sp>
      <p:sp>
        <p:nvSpPr>
          <p:cNvPr id="524" name="Google Shape;524;p16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/>
          </a:p>
        </p:txBody>
      </p:sp>
      <p:sp>
        <p:nvSpPr>
          <p:cNvPr id="525" name="Google Shape;525;p16"/>
          <p:cNvSpPr txBox="1"/>
          <p:nvPr/>
        </p:nvSpPr>
        <p:spPr>
          <a:xfrm>
            <a:off x="39149" y="1357314"/>
            <a:ext cx="8744793" cy="550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TR"/>
              <a:buNone/>
            </a:pPr>
            <a:endParaRPr sz="32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96;p4">
            <a:extLst>
              <a:ext uri="{FF2B5EF4-FFF2-40B4-BE49-F238E27FC236}">
                <a16:creationId xmlns:a16="http://schemas.microsoft.com/office/drawing/2014/main" id="{7139BE8B-4FE8-D473-DA29-D5706A6BE87F}"/>
              </a:ext>
            </a:extLst>
          </p:cNvPr>
          <p:cNvSpPr txBox="1">
            <a:spLocks/>
          </p:cNvSpPr>
          <p:nvPr/>
        </p:nvSpPr>
        <p:spPr>
          <a:xfrm>
            <a:off x="821511" y="1554261"/>
            <a:ext cx="4616728" cy="2691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1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TR"/>
              <a:buChar char="▸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71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71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71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spcBef>
                <a:spcPts val="0"/>
              </a:spcBef>
              <a:buSzPts val="2250"/>
            </a:pPr>
            <a:r>
              <a:rPr lang="en-US" dirty="0">
                <a:solidFill>
                  <a:srgbClr val="212529"/>
                </a:solidFill>
                <a:latin typeface="Calibri" panose="020F0502020204030204" pitchFamily="34" charset="0"/>
                <a:ea typeface="Sofia"/>
                <a:cs typeface="Calibri" panose="020F0502020204030204" pitchFamily="34" charset="0"/>
                <a:sym typeface="Sofia"/>
              </a:rPr>
              <a:t>Comprehensive set of policy interventions</a:t>
            </a:r>
            <a:endParaRPr lang="en-CH" dirty="0">
              <a:solidFill>
                <a:srgbClr val="212529"/>
              </a:solidFill>
              <a:latin typeface="Calibri" panose="020F0502020204030204" pitchFamily="34" charset="0"/>
              <a:ea typeface="Sofia"/>
              <a:cs typeface="Calibri" panose="020F0502020204030204" pitchFamily="34" charset="0"/>
              <a:sym typeface="Sofia"/>
            </a:endParaRPr>
          </a:p>
          <a:p>
            <a:pPr marL="228600" indent="-228600">
              <a:spcBef>
                <a:spcPts val="0"/>
              </a:spcBef>
              <a:buSzPts val="2250"/>
            </a:pPr>
            <a:r>
              <a:rPr lang="en-US" dirty="0">
                <a:solidFill>
                  <a:srgbClr val="212529"/>
                </a:solidFill>
                <a:latin typeface="Calibri" panose="020F0502020204030204" pitchFamily="34" charset="0"/>
                <a:ea typeface="Sofia"/>
                <a:cs typeface="Calibri" panose="020F0502020204030204" pitchFamily="34" charset="0"/>
                <a:sym typeface="Sofia"/>
              </a:rPr>
              <a:t>Roadmap and  detailed budget estimates for ending TB as a public health challenge by 2030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402;p4">
            <a:extLst>
              <a:ext uri="{FF2B5EF4-FFF2-40B4-BE49-F238E27FC236}">
                <a16:creationId xmlns:a16="http://schemas.microsoft.com/office/drawing/2014/main" id="{DC7A899F-1D66-3A30-E038-88F9743BD3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8888" y="1577853"/>
            <a:ext cx="4940460" cy="25461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5;p7">
            <a:extLst>
              <a:ext uri="{FF2B5EF4-FFF2-40B4-BE49-F238E27FC236}">
                <a16:creationId xmlns:a16="http://schemas.microsoft.com/office/drawing/2014/main" id="{9DB887C7-DCB0-5954-9548-510F1EBA5DB7}"/>
              </a:ext>
            </a:extLst>
          </p:cNvPr>
          <p:cNvSpPr txBox="1"/>
          <p:nvPr/>
        </p:nvSpPr>
        <p:spPr>
          <a:xfrm>
            <a:off x="2463173" y="6425381"/>
            <a:ext cx="8579965" cy="35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https://www.stoptb.org/global-plan-to-end-tb/global-plan-to-end-tb-2023-2030</a:t>
            </a:r>
            <a:r>
              <a:rPr lang="en-CH" sz="1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72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6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9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6"/>
          <p:cNvSpPr txBox="1">
            <a:spLocks noGrp="1"/>
          </p:cNvSpPr>
          <p:nvPr>
            <p:ph type="title"/>
          </p:nvPr>
        </p:nvSpPr>
        <p:spPr>
          <a:xfrm>
            <a:off x="292159" y="516140"/>
            <a:ext cx="11518841" cy="87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2000"/>
            </a:pPr>
            <a:r>
              <a:rPr lang="en-US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Nations High-Level Meeting </a:t>
            </a:r>
            <a:r>
              <a:rPr lang="en-CH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Tuberculosis</a:t>
            </a:r>
            <a:r>
              <a:rPr lang="en-CH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CH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1E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September 2023</a:t>
            </a:r>
            <a:endParaRPr sz="2800" dirty="0">
              <a:solidFill>
                <a:srgbClr val="1E4E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3" name="Google Shape;523;p16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(12%)</a:t>
            </a:r>
            <a:endParaRPr/>
          </a:p>
        </p:txBody>
      </p:sp>
      <p:sp>
        <p:nvSpPr>
          <p:cNvPr id="524" name="Google Shape;524;p16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/>
          </a:p>
        </p:txBody>
      </p:sp>
      <p:sp>
        <p:nvSpPr>
          <p:cNvPr id="525" name="Google Shape;525;p16"/>
          <p:cNvSpPr txBox="1"/>
          <p:nvPr/>
        </p:nvSpPr>
        <p:spPr>
          <a:xfrm>
            <a:off x="140677" y="1357314"/>
            <a:ext cx="11759164" cy="550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2023 UNGA Political Declaration on the fight against TB</a:t>
            </a:r>
            <a:endParaRPr sz="1600" b="0" i="1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None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The Declaration contains the most ambitious targets to date in the fight against TB to put the world on track to ending TB by 2030.</a:t>
            </a:r>
            <a:endParaRPr sz="16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None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Key highlights: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None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Member states committed to: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Char char="▸"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Providing life-saving treatment for up to </a:t>
            </a:r>
            <a:endParaRPr sz="16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393700" marR="0" lvl="1" indent="-1651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0"/>
              <a:buFont typeface="Noto Sans Symbols"/>
              <a:buChar char="▪"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45</a:t>
            </a:r>
            <a:r>
              <a:rPr lang="en-US" sz="14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million people </a:t>
            </a:r>
            <a:r>
              <a:rPr lang="en-US" sz="14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between 2023 and 2027, </a:t>
            </a:r>
            <a:endParaRPr sz="14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571500" marR="0" lvl="2" indent="-1651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40"/>
              <a:buFont typeface="Noto Sans Symbols"/>
              <a:buChar char="▪"/>
            </a:pPr>
            <a:r>
              <a:rPr lang="en-US" sz="12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including up to </a:t>
            </a:r>
            <a:r>
              <a:rPr lang="en-US" sz="1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4.5</a:t>
            </a:r>
            <a:r>
              <a:rPr lang="en-US" sz="12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million children </a:t>
            </a:r>
            <a:r>
              <a:rPr lang="en-US" sz="12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and up to </a:t>
            </a:r>
            <a:r>
              <a:rPr lang="en-US" sz="1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1.5</a:t>
            </a:r>
            <a:r>
              <a:rPr lang="en-US" sz="12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million people with drug-resistant tuberculosis</a:t>
            </a:r>
            <a:r>
              <a:rPr lang="en-US" sz="105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; </a:t>
            </a:r>
            <a:endParaRPr sz="105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Char char="▸"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Providing </a:t>
            </a:r>
            <a:r>
              <a:rPr lang="en-US" sz="16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preventive treatment for 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up to </a:t>
            </a:r>
            <a:endParaRPr sz="16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393700" marR="0" lvl="1" indent="-1651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0"/>
              <a:buFont typeface="Noto Sans Symbols"/>
              <a:buChar char="▪"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45</a:t>
            </a:r>
            <a:r>
              <a:rPr lang="en-US" sz="14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million people </a:t>
            </a:r>
            <a:endParaRPr sz="14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571500" marR="0" lvl="2" indent="-1651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40"/>
              <a:buFont typeface="Noto Sans Symbols"/>
              <a:buChar char="▪"/>
            </a:pPr>
            <a:r>
              <a:rPr lang="en-US" sz="12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including </a:t>
            </a:r>
            <a:r>
              <a:rPr lang="en-US" sz="1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30</a:t>
            </a:r>
            <a:r>
              <a:rPr lang="en-US" sz="12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12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million household contacts </a:t>
            </a:r>
            <a:r>
              <a:rPr lang="en-US" sz="12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of people with tuberculosis, including children and </a:t>
            </a:r>
            <a:endParaRPr sz="12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571500" marR="0" lvl="2" indent="-1651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40"/>
              <a:buFont typeface="Noto Sans Symbols"/>
              <a:buChar char="▪"/>
            </a:pPr>
            <a:r>
              <a:rPr lang="en-US" sz="1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15</a:t>
            </a:r>
            <a:r>
              <a:rPr lang="en-US" sz="12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million people living with HIV</a:t>
            </a:r>
            <a:r>
              <a:rPr lang="en-US" sz="12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.</a:t>
            </a:r>
            <a:endParaRPr sz="12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None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Member states also committed to: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Char char="▸"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Increasing annual global TB funding levels to over four times the current level ($5.4 billion) towards reaching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$22 </a:t>
            </a:r>
            <a:r>
              <a:rPr lang="en-US" sz="16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billion annually by 2027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, increasing to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$35 </a:t>
            </a:r>
            <a:r>
              <a:rPr lang="en-US" sz="16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billion by 2030</a:t>
            </a:r>
            <a:endParaRPr sz="1600" b="1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TR"/>
              <a:buChar char="▸"/>
            </a:pP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Mobilize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$5 </a:t>
            </a:r>
            <a:r>
              <a:rPr lang="en-US" sz="1600" b="1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billion a year by 2027 </a:t>
            </a:r>
            <a:r>
              <a:rPr lang="en-US" sz="1600" b="0" i="0" u="none" strike="noStrike" cap="none" dirty="0">
                <a:solidFill>
                  <a:srgbClr val="333333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for tuberculosis research and innovation - a five times increase from the current $1 billion a year - towards the development of point of care diagnostics, vaccines for all forms of tuberculosis, and shorter, safer and more effective treatment regimens.  </a:t>
            </a:r>
            <a:endParaRPr sz="2400" b="0" i="0" u="none" strike="noStrike" cap="none" dirty="0">
              <a:solidFill>
                <a:srgbClr val="333333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TR"/>
              <a:buNone/>
            </a:pPr>
            <a:endParaRPr sz="3200" b="0" i="1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26" name="Google Shape;5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942" y="2699871"/>
            <a:ext cx="4931058" cy="218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90909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www.stoptb.org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90909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8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0909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0909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09091"/>
                </a:buClr>
                <a:buSzPts val="900"/>
                <a:buFont typeface="Arial"/>
                <a:buNone/>
                <a:tabLst/>
                <a:defRPr/>
              </a:pPr>
              <a:t>7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90909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8"/>
          <p:cNvSpPr txBox="1">
            <a:spLocks noGrp="1"/>
          </p:cNvSpPr>
          <p:nvPr>
            <p:ph type="title"/>
          </p:nvPr>
        </p:nvSpPr>
        <p:spPr>
          <a:xfrm>
            <a:off x="85725" y="66674"/>
            <a:ext cx="9124950" cy="7791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Global Plan to End TB 2023-2030</a:t>
            </a:r>
            <a:br>
              <a:rPr lang="en-US" sz="2800"/>
            </a:br>
            <a:r>
              <a:rPr lang="en-US" sz="2400"/>
              <a:t>Key Targets set based on impact modelling</a:t>
            </a:r>
            <a:endParaRPr sz="2800"/>
          </a:p>
        </p:txBody>
      </p:sp>
      <p:sp>
        <p:nvSpPr>
          <p:cNvPr id="444" name="Google Shape;444;p8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(12%)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" name="Google Shape;445;p8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46" name="Google Shape;446;p8"/>
          <p:cNvGraphicFramePr/>
          <p:nvPr>
            <p:extLst>
              <p:ext uri="{D42A27DB-BD31-4B8C-83A1-F6EECF244321}">
                <p14:modId xmlns:p14="http://schemas.microsoft.com/office/powerpoint/2010/main" val="1304685042"/>
              </p:ext>
            </p:extLst>
          </p:nvPr>
        </p:nvGraphicFramePr>
        <p:xfrm>
          <a:off x="85725" y="813708"/>
          <a:ext cx="12030075" cy="5977625"/>
        </p:xfrm>
        <a:graphic>
          <a:graphicData uri="http://schemas.openxmlformats.org/drawingml/2006/table">
            <a:tbl>
              <a:tblPr firstRow="1" bandRow="1">
                <a:noFill/>
                <a:tableStyleId>{41A22C67-670F-4F9A-8C78-269E61738F11}</a:tableStyleId>
              </a:tblPr>
              <a:tblGrid>
                <a:gridCol w="206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GP Chapters</a:t>
                      </a:r>
                      <a:endParaRPr sz="17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Targets to achieve by 2030</a:t>
                      </a:r>
                      <a:endParaRPr sz="17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Deliver early diagnosis and TB treatment and care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Find and diagnose at least 95% of people with TB, including drug-susceptible (DS-) and DR-TB in adults and children.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More than 90% of pulmonary TB should be diagnosed by rapid molecular tests, and more than 90% of bacteriologically identified TB strains should have DST before initiating treatment.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Deliver treatment to 50 million people from 2023 to 2030, including 4.7 million children and 3.32 million people with rifampicin-resistant (RR-) or multidrug-resistant (MDR-) TB.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Initiate appropriate treatment for all people diagnosed with TB.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Achieve at least 90% treatment success for all forms of TB.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Prevent TB transmission, infection and disease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Provide TPT to 100% of eligible contacts of people with TB.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Provide TPT to 100% of PLHIV.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Provide TPT to 35 million people at risk of TB.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Develop at least one new TB vaccine to be recommended for use in 2025 and rolled out in 2026.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Achieve at least 60% target population coverage with a new vaccine by 2030.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 enablers and strengthen systems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 least 90% of countries have a communities, rights and gender (CRG) action plan, budget line and monitoring mechanism.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 least 90% of countries have identified key and vulnerable populations in their national TB plans, have proposed specific actions, and have a budget line and monitoring mechanism in place.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 least 90% of countries that anticipate implementing a new TB vaccine have a vaccine readiness plan.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Accelerate R&amp;D of new TB tools 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Achieve the goals and objectives set in the Global Plan’s strategic frameworks for vaccines, diagnostics and medicines.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Mobilize resources to implement the Global Plan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Mobilize US$ 209.8 billion for TB </a:t>
                      </a:r>
                      <a:r>
                        <a:rPr lang="en-US" sz="160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programmes</a:t>
                      </a: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and enabling interventions from 2023 to 2030.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Mobilize US$ 33.8 billion for R&amp;D for new TB medicines, diagnostics and vaccines from 2023 to 2030.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171450" marR="0" lvl="0" indent="-1714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Mobilize at least US$ 6.4 billion for TB basic science research.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95819">
            <a:off x="10441917" y="4760009"/>
            <a:ext cx="1109042" cy="1582295"/>
          </a:xfrm>
          <a:prstGeom prst="rect">
            <a:avLst/>
          </a:prstGeom>
          <a:solidFill>
            <a:srgbClr val="ECECEC"/>
          </a:solidFill>
          <a:ln w="101600" cap="sq" cmpd="sng">
            <a:solidFill>
              <a:srgbClr val="FDFD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476" name="Google Shape;476;p11"/>
          <p:cNvSpPr txBox="1">
            <a:spLocks noGrp="1"/>
          </p:cNvSpPr>
          <p:nvPr>
            <p:ph type="ftr" idx="11"/>
          </p:nvPr>
        </p:nvSpPr>
        <p:spPr>
          <a:xfrm>
            <a:off x="7186284" y="6191237"/>
            <a:ext cx="4114800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www.stoptb.org</a:t>
            </a:r>
            <a:endParaRPr/>
          </a:p>
        </p:txBody>
      </p:sp>
      <p:sp>
        <p:nvSpPr>
          <p:cNvPr id="477" name="Google Shape;477;p11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9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1"/>
          <p:cNvSpPr txBox="1">
            <a:spLocks noGrp="1"/>
          </p:cNvSpPr>
          <p:nvPr>
            <p:ph type="title"/>
          </p:nvPr>
        </p:nvSpPr>
        <p:spPr>
          <a:xfrm>
            <a:off x="352760" y="491634"/>
            <a:ext cx="6469187" cy="45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Global Plan to End TB 2023-2030</a:t>
            </a:r>
            <a:endParaRPr/>
          </a:p>
        </p:txBody>
      </p:sp>
      <p:sp>
        <p:nvSpPr>
          <p:cNvPr id="479" name="Google Shape;479;p11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(12%)</a:t>
            </a:r>
            <a:endParaRPr/>
          </a:p>
        </p:txBody>
      </p:sp>
      <p:sp>
        <p:nvSpPr>
          <p:cNvPr id="480" name="Google Shape;480;p11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/>
          </a:p>
        </p:txBody>
      </p:sp>
      <p:sp>
        <p:nvSpPr>
          <p:cNvPr id="481" name="Google Shape;481;p11"/>
          <p:cNvSpPr txBox="1"/>
          <p:nvPr/>
        </p:nvSpPr>
        <p:spPr>
          <a:xfrm>
            <a:off x="80695" y="922369"/>
            <a:ext cx="7604375" cy="2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 needs 2023-2030 (all sources):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need: US$ 250 billion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(US$ 31.2 billion per year on average):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US$ 157.2 billion for TB care and prevention (on average to US$ 19.65 billion per year)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US$ 52.6 billion for vaccination once a new vaccine is available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US$ 40.2 billion for TB R&amp;D and basic science research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increase in funding is needed to make up for lost progress due to COVID-19, to accelerate development and introduction of new TB tools – including at least one new vaccine – and to make up for financing gaps in previous years.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1"/>
          <p:cNvSpPr txBox="1"/>
          <p:nvPr/>
        </p:nvSpPr>
        <p:spPr>
          <a:xfrm>
            <a:off x="80695" y="3294133"/>
            <a:ext cx="11939855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Return on investment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Global Plan is an investment in human lives and economic productivity.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Modelling projects a strong return on this investment: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 dollar invested will deliver US$ 40 in economic return in benefits projected through 2050;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low-income and lower middle-income countries will see an even greater return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US$ 59 in economic benefits for every dollar invested.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of inaction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Immense human and economic losses will be incurred if the ‘status quo’ continues through 2030: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additional 43 million people would develop TB, leading to 6.6 million additional TB deaths;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economic cost of US$ 1 trillion;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 of 234 million disability-adjusted life years (DALYs).</a:t>
            </a:r>
            <a:endParaRPr dirty="0"/>
          </a:p>
        </p:txBody>
      </p:sp>
      <p:pic>
        <p:nvPicPr>
          <p:cNvPr id="483" name="Google Shape;48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6922" y="922369"/>
            <a:ext cx="4003628" cy="323347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1"/>
          <p:cNvSpPr/>
          <p:nvPr/>
        </p:nvSpPr>
        <p:spPr>
          <a:xfrm>
            <a:off x="7962511" y="4226633"/>
            <a:ext cx="2426593" cy="495300"/>
          </a:xfrm>
          <a:prstGeom prst="bentUpArrow">
            <a:avLst>
              <a:gd name="adj1" fmla="val 25000"/>
              <a:gd name="adj2" fmla="val 44231"/>
              <a:gd name="adj3" fmla="val 42308"/>
            </a:avLst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9"/>
          <p:cNvSpPr txBox="1">
            <a:spLocks noGrp="1"/>
          </p:cNvSpPr>
          <p:nvPr>
            <p:ph type="sldNum" idx="12"/>
          </p:nvPr>
        </p:nvSpPr>
        <p:spPr>
          <a:xfrm>
            <a:off x="11326484" y="6191237"/>
            <a:ext cx="484516" cy="3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  |  </a:t>
            </a:r>
            <a:fld id="{00000000-1234-1234-1234-123412341234}" type="slidenum">
              <a:rPr lang="en-US" sz="9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9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"/>
          <p:cNvSpPr txBox="1">
            <a:spLocks noGrp="1"/>
          </p:cNvSpPr>
          <p:nvPr>
            <p:ph type="title"/>
          </p:nvPr>
        </p:nvSpPr>
        <p:spPr>
          <a:xfrm>
            <a:off x="343235" y="448300"/>
            <a:ext cx="9582876" cy="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2000"/>
            </a:pPr>
            <a:r>
              <a:rPr lang="en-GB" sz="2800" b="1" dirty="0">
                <a:solidFill>
                  <a:srgbClr val="1E4E7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Useful Implementation Resources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Google Shape;454;p9"/>
          <p:cNvSpPr txBox="1"/>
          <p:nvPr/>
        </p:nvSpPr>
        <p:spPr>
          <a:xfrm>
            <a:off x="7962511" y="3294133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(12%)</a:t>
            </a:r>
            <a:endParaRPr/>
          </a:p>
        </p:txBody>
      </p:sp>
      <p:sp>
        <p:nvSpPr>
          <p:cNvPr id="455" name="Google Shape;455;p9"/>
          <p:cNvSpPr txBox="1"/>
          <p:nvPr/>
        </p:nvSpPr>
        <p:spPr>
          <a:xfrm>
            <a:off x="8465297" y="3075669"/>
            <a:ext cx="346607" cy="26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/>
          </a:p>
        </p:txBody>
      </p:sp>
      <p:sp>
        <p:nvSpPr>
          <p:cNvPr id="456" name="Google Shape;456;p9"/>
          <p:cNvSpPr txBox="1"/>
          <p:nvPr/>
        </p:nvSpPr>
        <p:spPr>
          <a:xfrm>
            <a:off x="180975" y="1027183"/>
            <a:ext cx="7077954" cy="567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Deliver early diagnosis</a:t>
            </a:r>
            <a:endParaRPr lang="en-CH" sz="22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</a:pPr>
            <a:endParaRPr lang="en-CH" sz="22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Stop TB's Practical Guide, created with the support of USAID and Global Affairs Canada, offers implementation guidance on designing large-scale X-ray CAD screening programs</a:t>
            </a:r>
            <a:endParaRPr lang="en-CH" sz="18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chemeClr val="accent1"/>
              </a:buClr>
              <a:buSzPts val="1980"/>
            </a:pPr>
            <a:r>
              <a:rPr lang="en-US" sz="18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CAD and X-ray Practical Implementation Guide | Stop TB Partnership</a:t>
            </a:r>
            <a:endParaRPr lang="en-CH" sz="1800" u="sng"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buClr>
                <a:schemeClr val="accent1"/>
              </a:buClr>
              <a:buSzPts val="1980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Stop TB has developed 5 training modules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to support implementers of UP-XR and CAD. Two sets of these modules, tailored to decision makers and clinicians respectively, are available to download from the</a:t>
            </a:r>
            <a:r>
              <a:rPr lang="en-US" sz="1800" dirty="0">
                <a:solidFill>
                  <a:srgbClr val="337AB7"/>
                </a:solidFill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b="1" dirty="0">
                <a:solidFill>
                  <a:srgbClr val="D50032"/>
                </a:solidFill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modules page</a:t>
            </a:r>
            <a:r>
              <a:rPr lang="en-US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Additional training resources on radiography</a:t>
            </a:r>
            <a:r>
              <a:rPr lang="en-US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from USAID’s Infectious Disease Detection and Surveillance project (IDDS) are also available. </a:t>
            </a:r>
          </a:p>
          <a:p>
            <a:pPr>
              <a:buSzPts val="2400"/>
            </a:pPr>
            <a:r>
              <a:rPr lang="en-US" sz="18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5"/>
              </a:rPr>
              <a:t>CAD and X-ray Training Modules | Stop TB Partnership</a:t>
            </a:r>
            <a:endParaRPr lang="en-US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 panose="020B0604020202020204" pitchFamily="34" charset="0"/>
              <a:buChar char="•"/>
            </a:pPr>
            <a:endParaRPr lang="en-CH" sz="1800" dirty="0">
              <a:solidFill>
                <a:schemeClr val="tx1"/>
              </a:solidFill>
              <a:latin typeface="Calibri" panose="020F0502020204030204" pitchFamily="34" charset="0"/>
              <a:ea typeface="Helvetica Neue Light"/>
              <a:cs typeface="Calibri" panose="020F0502020204030204" pitchFamily="34" charset="0"/>
              <a:sym typeface="Helvetica Neue Ligh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AI Landscape: </a:t>
            </a:r>
            <a:r>
              <a:rPr lang="en-GB" sz="1800" u="sng" dirty="0">
                <a:solidFill>
                  <a:schemeClr val="hlink"/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  <a:hlinkClick r:id="rId6"/>
              </a:rPr>
              <a:t>www.ai4hlth.org</a:t>
            </a:r>
            <a:r>
              <a:rPr lang="en-GB" sz="1800" dirty="0">
                <a:solidFill>
                  <a:schemeClr val="lt1"/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 </a:t>
            </a:r>
            <a:endParaRPr lang="en-CH" sz="1800" dirty="0">
              <a:solidFill>
                <a:schemeClr val="lt1"/>
              </a:solidFill>
              <a:latin typeface="Calibri" panose="020F0502020204030204" pitchFamily="34" charset="0"/>
              <a:ea typeface="Helvetica Neue Light"/>
              <a:cs typeface="Calibri" panose="020F0502020204030204" pitchFamily="34" charset="0"/>
              <a:sym typeface="Helvetica Neue Ligh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</a:pPr>
            <a:endParaRPr lang="en-CH" sz="1800" dirty="0">
              <a:solidFill>
                <a:schemeClr val="lt1"/>
              </a:solidFill>
              <a:latin typeface="Calibri" panose="020F0502020204030204" pitchFamily="34" charset="0"/>
              <a:ea typeface="Helvetica Neue Light"/>
              <a:cs typeface="Calibri" panose="020F0502020204030204" pitchFamily="34" charset="0"/>
              <a:sym typeface="Helvetica Neue Light"/>
            </a:endParaRPr>
          </a:p>
          <a:p>
            <a:pPr marL="285750" indent="-285750">
              <a:buClr>
                <a:schemeClr val="accent1"/>
              </a:buClr>
              <a:buSzPts val="198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group for AI-TB Webinars </a:t>
            </a:r>
            <a:r>
              <a:rPr lang="en-US" sz="16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7"/>
              </a:rPr>
              <a:t>Focus Group on AI-based Imaging for TB | Stop TB Partnership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 panose="020B0604020202020204" pitchFamily="34" charset="0"/>
              <a:buChar char="•"/>
            </a:pP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14F03-81A1-0F2F-D770-560B53890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0520" y="119929"/>
            <a:ext cx="2596699" cy="20033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F2B0E8-B509-A2AB-3848-A667BB129CD5}"/>
              </a:ext>
            </a:extLst>
          </p:cNvPr>
          <p:cNvGrpSpPr/>
          <p:nvPr/>
        </p:nvGrpSpPr>
        <p:grpSpPr>
          <a:xfrm>
            <a:off x="7290520" y="2123317"/>
            <a:ext cx="4430012" cy="2706858"/>
            <a:chOff x="6603416" y="3866391"/>
            <a:chExt cx="4430012" cy="27068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06A5FE-CC9B-0F8E-BA4E-6E82C030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3416" y="3866391"/>
              <a:ext cx="2383742" cy="27068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6E5E5F-596F-318C-F369-CA645529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83414" y="3866391"/>
              <a:ext cx="2050014" cy="8603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092DC5-FE35-949E-4BB3-8ACF94078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83414" y="4726745"/>
              <a:ext cx="2050014" cy="97067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4123594-1C75-F4D6-39A2-8ECE160A57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5301" y="3925387"/>
            <a:ext cx="2596699" cy="22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404041"/>
      </a:dk1>
      <a:lt1>
        <a:srgbClr val="FFFFFF"/>
      </a:lt1>
      <a:dk2>
        <a:srgbClr val="808183"/>
      </a:dk2>
      <a:lt2>
        <a:srgbClr val="E7E6E6"/>
      </a:lt2>
      <a:accent1>
        <a:srgbClr val="D50033"/>
      </a:accent1>
      <a:accent2>
        <a:srgbClr val="F7AB2E"/>
      </a:accent2>
      <a:accent3>
        <a:srgbClr val="654485"/>
      </a:accent3>
      <a:accent4>
        <a:srgbClr val="018838"/>
      </a:accent4>
      <a:accent5>
        <a:srgbClr val="008887"/>
      </a:accent5>
      <a:accent6>
        <a:srgbClr val="E1323B"/>
      </a:accent6>
      <a:hlink>
        <a:srgbClr val="005CB9"/>
      </a:hlink>
      <a:folHlink>
        <a:srgbClr val="DE30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1417</Words>
  <Application>Microsoft Office PowerPoint</Application>
  <PresentationFormat>Widescreen</PresentationFormat>
  <Paragraphs>165</Paragraphs>
  <Slides>13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Noto Sans Symbols</vt:lpstr>
      <vt:lpstr>Calibri</vt:lpstr>
      <vt:lpstr>Arial</vt:lpstr>
      <vt:lpstr>Roboto</vt:lpstr>
      <vt:lpstr>Helvetica Neue</vt:lpstr>
      <vt:lpstr>NTR</vt:lpstr>
      <vt:lpstr>Office Theme</vt:lpstr>
      <vt:lpstr>1_Office Theme</vt:lpstr>
      <vt:lpstr>Acrobat Document</vt:lpstr>
      <vt:lpstr>Global Plan to End TB 2023-2030</vt:lpstr>
      <vt:lpstr>Outline</vt:lpstr>
      <vt:lpstr>PowerPoint Presentation</vt:lpstr>
      <vt:lpstr>Excellent data use practices </vt:lpstr>
      <vt:lpstr>The Global Plan</vt:lpstr>
      <vt:lpstr>United Nations High-Level Meeting  on Tuberculosis: 22 September 2023</vt:lpstr>
      <vt:lpstr>Global Plan to End TB 2023-2030 Key Targets set based on impact modelling</vt:lpstr>
      <vt:lpstr>Global Plan to End TB 2023-2030</vt:lpstr>
      <vt:lpstr>Useful Implementation Resources</vt:lpstr>
      <vt:lpstr>Useful Implementation Resources</vt:lpstr>
      <vt:lpstr>Useful implementation resources </vt:lpstr>
      <vt:lpstr>United Nations High-Level Meeting (UNHLM) Targets-  Country Share of Global 2023 UNHLM Targets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Plan to End TB 2023-2030: leave no one behind</dc:title>
  <dc:creator>James Malar</dc:creator>
  <cp:lastModifiedBy>Enos Okumu Masini</cp:lastModifiedBy>
  <cp:revision>5</cp:revision>
  <dcterms:created xsi:type="dcterms:W3CDTF">2021-06-15T12:51:01Z</dcterms:created>
  <dcterms:modified xsi:type="dcterms:W3CDTF">2024-04-18T06:38:47Z</dcterms:modified>
</cp:coreProperties>
</file>