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14"/>
  </p:notesMasterIdLst>
  <p:sldIdLst>
    <p:sldId id="705" r:id="rId2"/>
    <p:sldId id="678" r:id="rId3"/>
    <p:sldId id="267" r:id="rId4"/>
    <p:sldId id="264" r:id="rId5"/>
    <p:sldId id="677" r:id="rId6"/>
    <p:sldId id="261" r:id="rId7"/>
    <p:sldId id="680" r:id="rId8"/>
    <p:sldId id="682" r:id="rId9"/>
    <p:sldId id="683" r:id="rId10"/>
    <p:sldId id="704" r:id="rId11"/>
    <p:sldId id="684" r:id="rId12"/>
    <p:sldId id="262" r:id="rId13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Bradley Hand"/>
      <p:bold r:id="rId19"/>
    </p:embeddedFont>
    <p:embeddedFont>
      <p:font typeface="Britannic Bold" panose="020B0903060703020204" pitchFamily="34" charset="0"/>
      <p:regular r:id="rId20"/>
      <p:bold r:id="rId21"/>
    </p:embeddedFont>
    <p:embeddedFont>
      <p:font typeface="Century" panose="02040604050505020304" pitchFamily="18" charset="0"/>
      <p:regular r:id="rId22"/>
    </p:embeddedFont>
    <p:embeddedFont>
      <p:font typeface="Gill Sans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171B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3"/>
  </p:normalViewPr>
  <p:slideViewPr>
    <p:cSldViewPr snapToGrid="0">
      <p:cViewPr varScale="1">
        <p:scale>
          <a:sx n="72" d="100"/>
          <a:sy n="72" d="100"/>
        </p:scale>
        <p:origin x="103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obiomaakaniro\Library\Containers\com.apple.mail\Data\Library\Mail%20Downloads\C3D6CB31-0064-4DA2-B881-5D6E486E5482\CR%20Facility%20Data%20and%20Trend%20of%204Sta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Facility CRS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'CR Q12022'!$C$1</c:f>
              <c:strCache>
                <c:ptCount val="1"/>
                <c:pt idx="0">
                  <c:v>Total Presumptive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'CR Q12022'!$B$2:$B$410</c:f>
              <c:strCache>
                <c:ptCount val="409"/>
                <c:pt idx="0">
                  <c:v>EJA MEMORIAL JOINT HOSPITAL ITIGIDI</c:v>
                </c:pt>
                <c:pt idx="1">
                  <c:v>PHC EDIBA</c:v>
                </c:pt>
                <c:pt idx="2">
                  <c:v>PHC EBOM</c:v>
                </c:pt>
                <c:pt idx="3">
                  <c:v>PHC EGBORENYI</c:v>
                </c:pt>
                <c:pt idx="4">
                  <c:v>PHC EKUREKU</c:v>
                </c:pt>
                <c:pt idx="5">
                  <c:v>PHC EZEKE</c:v>
                </c:pt>
                <c:pt idx="6">
                  <c:v>PHC ADADAMA</c:v>
                </c:pt>
                <c:pt idx="7">
                  <c:v>PHC IMABANA</c:v>
                </c:pt>
                <c:pt idx="8">
                  <c:v>PHC NGARABE</c:v>
                </c:pt>
                <c:pt idx="9">
                  <c:v>PHC ISONG INYANG</c:v>
                </c:pt>
                <c:pt idx="10">
                  <c:v>PHC AFAFANYI</c:v>
                </c:pt>
                <c:pt idx="11">
                  <c:v>PHC USUMUTONG</c:v>
                </c:pt>
                <c:pt idx="12">
                  <c:v>PHC IKPALEBO</c:v>
                </c:pt>
                <c:pt idx="13">
                  <c:v>PHC EBOKWO</c:v>
                </c:pt>
                <c:pt idx="14">
                  <c:v>USSY MEDICAL CENTRE</c:v>
                </c:pt>
                <c:pt idx="15">
                  <c:v>WEGAN MEDICAL MEDICAL CENTRE</c:v>
                </c:pt>
                <c:pt idx="16">
                  <c:v>GENERAL HOSPITAL, AKAMKPA</c:v>
                </c:pt>
                <c:pt idx="17">
                  <c:v>PHC MBOBUE</c:v>
                </c:pt>
                <c:pt idx="18">
                  <c:v>PHC NSAN</c:v>
                </c:pt>
                <c:pt idx="19">
                  <c:v>PHC OLD NETIM</c:v>
                </c:pt>
                <c:pt idx="20">
                  <c:v>PHC ANINGHEJE</c:v>
                </c:pt>
                <c:pt idx="21">
                  <c:v>H/P EKANG</c:v>
                </c:pt>
                <c:pt idx="22">
                  <c:v>H/P AKWAIBAMI</c:v>
                </c:pt>
                <c:pt idx="23">
                  <c:v>H/C IWURU CENTRAL</c:v>
                </c:pt>
                <c:pt idx="24">
                  <c:v>H/C OWAI</c:v>
                </c:pt>
                <c:pt idx="25">
                  <c:v>H/C IKO ESAI</c:v>
                </c:pt>
                <c:pt idx="26">
                  <c:v>MA EFFA</c:v>
                </c:pt>
                <c:pt idx="27">
                  <c:v>H/P EKURI</c:v>
                </c:pt>
                <c:pt idx="28">
                  <c:v>H/C EFUMKPA</c:v>
                </c:pt>
                <c:pt idx="29">
                  <c:v>PHC IKO EKPEREM</c:v>
                </c:pt>
                <c:pt idx="30">
                  <c:v>PHC OJOR</c:v>
                </c:pt>
                <c:pt idx="31">
                  <c:v>PHC UYANGHA</c:v>
                </c:pt>
                <c:pt idx="32">
                  <c:v>NFAMOSING</c:v>
                </c:pt>
                <c:pt idx="33">
                  <c:v>PHC EKONG ANAKU</c:v>
                </c:pt>
                <c:pt idx="34">
                  <c:v>COTTAGE HOSPITAL OBAN</c:v>
                </c:pt>
                <c:pt idx="35">
                  <c:v>PHC NEW EKURI</c:v>
                </c:pt>
                <c:pt idx="36">
                  <c:v>PHC AKO</c:v>
                </c:pt>
                <c:pt idx="37">
                  <c:v>PHC UBUNG</c:v>
                </c:pt>
                <c:pt idx="38">
                  <c:v>PHC AWI</c:v>
                </c:pt>
                <c:pt idx="39">
                  <c:v>PHC OKOMABRAYA</c:v>
                </c:pt>
                <c:pt idx="40">
                  <c:v>PHC OBAN</c:v>
                </c:pt>
                <c:pt idx="41">
                  <c:v>PHC OSOMBA</c:v>
                </c:pt>
                <c:pt idx="42">
                  <c:v>PHC MBARAKOM</c:v>
                </c:pt>
                <c:pt idx="43">
                  <c:v>H/P OBEREKU</c:v>
                </c:pt>
                <c:pt idx="44">
                  <c:v>PHC IKOT OFFIONG AMBAI</c:v>
                </c:pt>
                <c:pt idx="45">
                  <c:v>ST JOSEPH HOSPITAL, IKOT ENE </c:v>
                </c:pt>
                <c:pt idx="46">
                  <c:v>PHC IKOT NAKANDA</c:v>
                </c:pt>
                <c:pt idx="47">
                  <c:v>PHC IKOT EDEM ODO</c:v>
                </c:pt>
                <c:pt idx="48">
                  <c:v>HEALTH CENTRE IDEBE</c:v>
                </c:pt>
                <c:pt idx="49">
                  <c:v>PHC IFIANG KING DUKE</c:v>
                </c:pt>
                <c:pt idx="50">
                  <c:v>HEALTH CENTRE IKOT OTU ABASI</c:v>
                </c:pt>
                <c:pt idx="51">
                  <c:v>PHC IDUNDU</c:v>
                </c:pt>
                <c:pt idx="52">
                  <c:v>HEALTH CENTRE AKAN NSOKO</c:v>
                </c:pt>
                <c:pt idx="53">
                  <c:v>HEALTH CENTRE ASABANKA</c:v>
                </c:pt>
                <c:pt idx="54">
                  <c:v>PHC AKWA IKOT EFFANGHA</c:v>
                </c:pt>
                <c:pt idx="55">
                  <c:v>PHC IKOT UBA</c:v>
                </c:pt>
                <c:pt idx="56">
                  <c:v>HEALTH POST IKOT EDEM NDARAKE</c:v>
                </c:pt>
                <c:pt idx="57">
                  <c:v>HEALTH CENTRE IKOT OKON IDEM</c:v>
                </c:pt>
                <c:pt idx="58">
                  <c:v>PHC ESUK EKPO EYO</c:v>
                </c:pt>
                <c:pt idx="59">
                  <c:v>PHC IKPO EKPO</c:v>
                </c:pt>
                <c:pt idx="60">
                  <c:v>PHC IKOT AFFIONG ANYE</c:v>
                </c:pt>
                <c:pt idx="61">
                  <c:v>PHC IKANG</c:v>
                </c:pt>
                <c:pt idx="62">
                  <c:v>PHC ESIGIDI</c:v>
                </c:pt>
                <c:pt idx="63">
                  <c:v>PHC ABAKPA</c:v>
                </c:pt>
                <c:pt idx="64">
                  <c:v>PHC IFIANG</c:v>
                </c:pt>
                <c:pt idx="65">
                  <c:v>H/C NSIDUNG</c:v>
                </c:pt>
                <c:pt idx="66">
                  <c:v>H/C ESUK ANANSA</c:v>
                </c:pt>
                <c:pt idx="67">
                  <c:v>H/C IFIANG NSUNG</c:v>
                </c:pt>
                <c:pt idx="68">
                  <c:v>PHC ENE ABASI</c:v>
                </c:pt>
                <c:pt idx="69">
                  <c:v>PHC NSIDUNG </c:v>
                </c:pt>
                <c:pt idx="70">
                  <c:v>IFIANG OYONG</c:v>
                </c:pt>
                <c:pt idx="71">
                  <c:v>ADIBE MEDICAL CENTRE</c:v>
                </c:pt>
                <c:pt idx="72">
                  <c:v>OWOCHE MEDICAL CENTRE</c:v>
                </c:pt>
                <c:pt idx="73">
                  <c:v>OGBENNE GRACE MEDICAL CENTRE</c:v>
                </c:pt>
                <c:pt idx="74">
                  <c:v>TRUTH IS LIFE MEDICAL CENTRE</c:v>
                </c:pt>
                <c:pt idx="75">
                  <c:v>PHC ABUOCHICHE</c:v>
                </c:pt>
                <c:pt idx="76">
                  <c:v>PHC BETEM</c:v>
                </c:pt>
                <c:pt idx="77">
                  <c:v>PHC IBIRRAGIDI</c:v>
                </c:pt>
                <c:pt idx="78">
                  <c:v>PHC GARKEM</c:v>
                </c:pt>
                <c:pt idx="79">
                  <c:v>PHC IDIGWE</c:v>
                </c:pt>
                <c:pt idx="80">
                  <c:v>PHC IJIBOR ATSIBE</c:v>
                </c:pt>
                <c:pt idx="81">
                  <c:v>PHC OCHAGBE</c:v>
                </c:pt>
                <c:pt idx="82">
                  <c:v>PHC OKPECHE</c:v>
                </c:pt>
                <c:pt idx="83">
                  <c:v>PHC NYANYA</c:v>
                </c:pt>
                <c:pt idx="84">
                  <c:v>PHC UGBORO</c:v>
                </c:pt>
                <c:pt idx="85">
                  <c:v>PHC UKPAH</c:v>
                </c:pt>
                <c:pt idx="86">
                  <c:v>PHC UTUKWE</c:v>
                </c:pt>
                <c:pt idx="87">
                  <c:v>PHC BEWO</c:v>
                </c:pt>
                <c:pt idx="88">
                  <c:v>PHC AGIGA</c:v>
                </c:pt>
                <c:pt idx="89">
                  <c:v>PHC AKPAKPA</c:v>
                </c:pt>
                <c:pt idx="90">
                  <c:v>GENERAL HOSPITAL, BEKWARA</c:v>
                </c:pt>
                <c:pt idx="91">
                  <c:v>PHC UGBADA</c:v>
                </c:pt>
                <c:pt idx="92">
                  <c:v>COTTAGE HOSPITAL AKPET CENTRAL</c:v>
                </c:pt>
                <c:pt idx="93">
                  <c:v>PHC BIAKPAN</c:v>
                </c:pt>
                <c:pt idx="94">
                  <c:v>PHC IKOT OKPORA</c:v>
                </c:pt>
                <c:pt idx="95">
                  <c:v>PHC ADIM</c:v>
                </c:pt>
                <c:pt idx="96">
                  <c:v>PRISONS FARM ADIM</c:v>
                </c:pt>
                <c:pt idx="97">
                  <c:v>PHC URUGBAM</c:v>
                </c:pt>
                <c:pt idx="98">
                  <c:v>PHC ABINI</c:v>
                </c:pt>
                <c:pt idx="99">
                  <c:v>PHC IWURU</c:v>
                </c:pt>
                <c:pt idx="100">
                  <c:v>PHC IJOMABAYONG</c:v>
                </c:pt>
                <c:pt idx="101">
                  <c:v>PIONIAR SPECIALIST CLINIC</c:v>
                </c:pt>
                <c:pt idx="102">
                  <c:v>AYA MEDICAL</c:v>
                </c:pt>
                <c:pt idx="103">
                  <c:v>PHC BETEM</c:v>
                </c:pt>
                <c:pt idx="104">
                  <c:v>PHC IKUN</c:v>
                </c:pt>
                <c:pt idx="105">
                  <c:v>PHC UMON ISLAND</c:v>
                </c:pt>
                <c:pt idx="106">
                  <c:v>PHC OKURIKE</c:v>
                </c:pt>
                <c:pt idx="107">
                  <c:v>PHC ABAWAM</c:v>
                </c:pt>
                <c:pt idx="108">
                  <c:v>JOEDY MMEDICAL CENTRE</c:v>
                </c:pt>
                <c:pt idx="109">
                  <c:v>DR OMEGA AGBOR CLINIC</c:v>
                </c:pt>
                <c:pt idx="110">
                  <c:v>SOLUTION F CLINIC, OKUNDI</c:v>
                </c:pt>
                <c:pt idx="111">
                  <c:v>CENTRAL CLINIC, ISOBENDEGHE</c:v>
                </c:pt>
                <c:pt idx="112">
                  <c:v>DR FRANK CLINIC BANKPO</c:v>
                </c:pt>
                <c:pt idx="113">
                  <c:v>FIRST FOUNDATION OKWABANG</c:v>
                </c:pt>
                <c:pt idx="114">
                  <c:v>BLESSED TANSI WULA</c:v>
                </c:pt>
                <c:pt idx="115">
                  <c:v>PHC KAKWAGOM IRRUAN</c:v>
                </c:pt>
                <c:pt idx="116">
                  <c:v>PHC AGBOR OSOKOM 1</c:v>
                </c:pt>
                <c:pt idx="117">
                  <c:v>COMP HEALTH CENTRE OKUNDI</c:v>
                </c:pt>
                <c:pt idx="118">
                  <c:v>PHC BANSAN</c:v>
                </c:pt>
                <c:pt idx="119">
                  <c:v>PHC ISOBENDEGHE</c:v>
                </c:pt>
                <c:pt idx="120">
                  <c:v>MPHC NSODOP</c:v>
                </c:pt>
                <c:pt idx="121">
                  <c:v>MCH ENYI BOJE</c:v>
                </c:pt>
                <c:pt idx="122">
                  <c:v>PHC OKUBUSHUYU</c:v>
                </c:pt>
                <c:pt idx="123">
                  <c:v>PHC BUNYUA IRRUAN</c:v>
                </c:pt>
                <c:pt idx="124">
                  <c:v>PHC EBAM BORUM</c:v>
                </c:pt>
                <c:pt idx="125">
                  <c:v>PHC ORUGHE BAWOP</c:v>
                </c:pt>
                <c:pt idx="126">
                  <c:v>PHC OKUBUCHI IRRUAN</c:v>
                </c:pt>
                <c:pt idx="127">
                  <c:v>PHC KAYANG 1</c:v>
                </c:pt>
                <c:pt idx="128">
                  <c:v>PHC OLOM</c:v>
                </c:pt>
                <c:pt idx="129">
                  <c:v>PHC NJUO BANO</c:v>
                </c:pt>
                <c:pt idx="130">
                  <c:v>PHC NKIM OSOKOM</c:v>
                </c:pt>
                <c:pt idx="131">
                  <c:v>PHC ESEKWE IRRUAN</c:v>
                </c:pt>
                <c:pt idx="132">
                  <c:v>DIVINE GRACE CLINIC</c:v>
                </c:pt>
                <c:pt idx="133">
                  <c:v>VICTORIA MEDICAL CENTRE</c:v>
                </c:pt>
                <c:pt idx="134">
                  <c:v>APEX MEDICAL CENTRE</c:v>
                </c:pt>
                <c:pt idx="135">
                  <c:v>CITY CLINIC</c:v>
                </c:pt>
                <c:pt idx="136">
                  <c:v>MEVOM MEDICAL CENTRE</c:v>
                </c:pt>
                <c:pt idx="137">
                  <c:v>FAITH FOUNDATION M/C</c:v>
                </c:pt>
                <c:pt idx="138">
                  <c:v>IMMANUEL INFIRMARY M/C</c:v>
                </c:pt>
                <c:pt idx="139">
                  <c:v>BAKOR MEDICAL CENTRE</c:v>
                </c:pt>
                <c:pt idx="140">
                  <c:v>HILLTOP FOUNDATION CLINIC</c:v>
                </c:pt>
                <c:pt idx="141">
                  <c:v>ARUBA SC</c:v>
                </c:pt>
                <c:pt idx="142">
                  <c:v>TESTIMONY CLINIC</c:v>
                </c:pt>
                <c:pt idx="143">
                  <c:v>JOEMEDE</c:v>
                </c:pt>
                <c:pt idx="144">
                  <c:v>ELYON FOUNDATION MEDICAL</c:v>
                </c:pt>
                <c:pt idx="145">
                  <c:v>EFKAM CLINIC</c:v>
                </c:pt>
                <c:pt idx="146">
                  <c:v>MARY MOTHER OF MERCY</c:v>
                </c:pt>
                <c:pt idx="147">
                  <c:v>VICTORIA ITAM M/C</c:v>
                </c:pt>
                <c:pt idx="148">
                  <c:v>PEOPLE SPECIALIST CLINIC</c:v>
                </c:pt>
                <c:pt idx="149">
                  <c:v>MISSION HILL CLINIC</c:v>
                </c:pt>
                <c:pt idx="150">
                  <c:v>PRESTINE CRSTAL M/C</c:v>
                </c:pt>
                <c:pt idx="151">
                  <c:v>AMAZING GRACE SPE. HOSP</c:v>
                </c:pt>
                <c:pt idx="152">
                  <c:v>AMANDA CLINIC</c:v>
                </c:pt>
                <c:pt idx="153">
                  <c:v>PHC EDIBA</c:v>
                </c:pt>
                <c:pt idx="154">
                  <c:v>PHC EDIM OTOP</c:v>
                </c:pt>
                <c:pt idx="155">
                  <c:v>PHC IKOT EFFANGHA</c:v>
                </c:pt>
                <c:pt idx="156">
                  <c:v>TBL MOOR ROAD</c:v>
                </c:pt>
                <c:pt idx="157">
                  <c:v>POLICE CLINIC</c:v>
                </c:pt>
                <c:pt idx="158">
                  <c:v>NIGERIA NAVY HOSPITAL, CALABAR</c:v>
                </c:pt>
                <c:pt idx="159">
                  <c:v>PHC IKOT ANSA</c:v>
                </c:pt>
                <c:pt idx="160">
                  <c:v>UNICAL MEDICAL CENTRE</c:v>
                </c:pt>
                <c:pt idx="161">
                  <c:v>PHC BIG QUA</c:v>
                </c:pt>
                <c:pt idx="162">
                  <c:v>PHC IKOT OMIN</c:v>
                </c:pt>
                <c:pt idx="163">
                  <c:v>PHC IKOT EFFANGHA </c:v>
                </c:pt>
                <c:pt idx="164">
                  <c:v>PHC NYAGASANG</c:v>
                </c:pt>
                <c:pt idx="165">
                  <c:v>PHC IKOT EKPO</c:v>
                </c:pt>
                <c:pt idx="166">
                  <c:v>H/C IKOT ENEOBONG</c:v>
                </c:pt>
                <c:pt idx="167">
                  <c:v>146 Batallion</c:v>
                </c:pt>
                <c:pt idx="168">
                  <c:v>AIRFORCE MEDICAL CENTRE</c:v>
                </c:pt>
                <c:pt idx="169">
                  <c:v>PHC AKIM</c:v>
                </c:pt>
                <c:pt idx="170">
                  <c:v>DIAMOND HH/C</c:v>
                </c:pt>
                <c:pt idx="171">
                  <c:v>13 BDE</c:v>
                </c:pt>
                <c:pt idx="172">
                  <c:v>PHC IKOT EKPO OKON</c:v>
                </c:pt>
                <c:pt idx="173">
                  <c:v>MOBILE CLINIC</c:v>
                </c:pt>
                <c:pt idx="174">
                  <c:v>H/C KASSUK</c:v>
                </c:pt>
                <c:pt idx="175">
                  <c:v>H/C EKABO</c:v>
                </c:pt>
                <c:pt idx="176">
                  <c:v>H/P NASARAWA</c:v>
                </c:pt>
                <c:pt idx="177">
                  <c:v>H/P ATEKONG</c:v>
                </c:pt>
                <c:pt idx="178">
                  <c:v>H/P LEMNA</c:v>
                </c:pt>
                <c:pt idx="179">
                  <c:v>PHC IKOT ENIMA</c:v>
                </c:pt>
                <c:pt idx="180">
                  <c:v>H/P BOROW PIT</c:v>
                </c:pt>
                <c:pt idx="181">
                  <c:v>H/P ESUK UTAN</c:v>
                </c:pt>
                <c:pt idx="182">
                  <c:v>MENSANA MEDICAL CENTRE</c:v>
                </c:pt>
                <c:pt idx="183">
                  <c:v>EPHRAIAM MEDICAL CENTRE</c:v>
                </c:pt>
                <c:pt idx="184">
                  <c:v>DR OFFIONG MEDICAL CENTRE</c:v>
                </c:pt>
                <c:pt idx="185">
                  <c:v>IKPEME MEDICAL CENTRE</c:v>
                </c:pt>
                <c:pt idx="186">
                  <c:v>MT. ZION MEDICAL CENTRE</c:v>
                </c:pt>
                <c:pt idx="187">
                  <c:v>RUANDAH WELLNESS</c:v>
                </c:pt>
                <c:pt idx="188">
                  <c:v>OMS MEDICAL CENTRE</c:v>
                </c:pt>
                <c:pt idx="189">
                  <c:v>PEACE MEDICAL CENTRE</c:v>
                </c:pt>
                <c:pt idx="190">
                  <c:v>MAMBO MEDICAL CENTRE</c:v>
                </c:pt>
                <c:pt idx="191">
                  <c:v>O&amp;1 MEDICAL CENTRE</c:v>
                </c:pt>
                <c:pt idx="192">
                  <c:v>PRUDENCE MEDICAL CENTRE</c:v>
                </c:pt>
                <c:pt idx="193">
                  <c:v>GOLDIE MEDICAL CENTRE</c:v>
                </c:pt>
                <c:pt idx="194">
                  <c:v>HERITAGE SPECIALIST</c:v>
                </c:pt>
                <c:pt idx="195">
                  <c:v>EVANGEL MEDICAL CENTRE</c:v>
                </c:pt>
                <c:pt idx="196">
                  <c:v>PANTHFINDER MEDICAL CENTRE</c:v>
                </c:pt>
                <c:pt idx="197">
                  <c:v>DR. LAWRENCE HENSHAW MEM HOSP</c:v>
                </c:pt>
                <c:pt idx="198">
                  <c:v>UCTH</c:v>
                </c:pt>
                <c:pt idx="199">
                  <c:v>GENERAL HOSPITAL CALABAR</c:v>
                </c:pt>
                <c:pt idx="200">
                  <c:v>PHC ANATIGHA</c:v>
                </c:pt>
                <c:pt idx="201">
                  <c:v>PHC EKPO ABASI</c:v>
                </c:pt>
                <c:pt idx="202">
                  <c:v>PHC ANDERSON</c:v>
                </c:pt>
                <c:pt idx="203">
                  <c:v>PHC HENSHAW TOWN</c:v>
                </c:pt>
                <c:pt idx="204">
                  <c:v>PHC AKANI ESUK OROK</c:v>
                </c:pt>
                <c:pt idx="205">
                  <c:v>NYSC</c:v>
                </c:pt>
                <c:pt idx="206">
                  <c:v>PHC EYAMBA</c:v>
                </c:pt>
                <c:pt idx="207">
                  <c:v>H/P BEECROFF</c:v>
                </c:pt>
                <c:pt idx="208">
                  <c:v>H/P BOGOBRI</c:v>
                </c:pt>
                <c:pt idx="209">
                  <c:v>PHC ESIEREBOM</c:v>
                </c:pt>
                <c:pt idx="210">
                  <c:v>PHC UWANSE</c:v>
                </c:pt>
                <c:pt idx="211">
                  <c:v>SUSSAN CLINIC</c:v>
                </c:pt>
                <c:pt idx="212">
                  <c:v>JORDON CLINIC</c:v>
                </c:pt>
                <c:pt idx="213">
                  <c:v>PHC ABIA</c:v>
                </c:pt>
                <c:pt idx="214">
                  <c:v>PHC AGBORKIM</c:v>
                </c:pt>
                <c:pt idx="215">
                  <c:v>PHC ABIJANG</c:v>
                </c:pt>
                <c:pt idx="216">
                  <c:v>PHC BENDEGHE</c:v>
                </c:pt>
                <c:pt idx="217">
                  <c:v>MPHC EFFRAYA</c:v>
                </c:pt>
                <c:pt idx="218">
                  <c:v>PHC ETOMI</c:v>
                </c:pt>
                <c:pt idx="219">
                  <c:v>PHC ITAKA</c:v>
                </c:pt>
                <c:pt idx="220">
                  <c:v>PHC MKPOT</c:v>
                </c:pt>
                <c:pt idx="221">
                  <c:v>PHC NSOFANG</c:v>
                </c:pt>
                <c:pt idx="222">
                  <c:v>H/P ETEYANG</c:v>
                </c:pt>
                <c:pt idx="223">
                  <c:v>H/P EKUNGATAI</c:v>
                </c:pt>
                <c:pt idx="224">
                  <c:v>H/P MFUM</c:v>
                </c:pt>
                <c:pt idx="225">
                  <c:v>H/P TITOR</c:v>
                </c:pt>
                <c:pt idx="226">
                  <c:v>H/P ETEKOKAGARA</c:v>
                </c:pt>
                <c:pt idx="227">
                  <c:v>H/P BIKPARE</c:v>
                </c:pt>
                <c:pt idx="228">
                  <c:v>H/P BIJAH</c:v>
                </c:pt>
                <c:pt idx="229">
                  <c:v>H/P ETEK ATI</c:v>
                </c:pt>
                <c:pt idx="230">
                  <c:v>H/P CARABOAT</c:v>
                </c:pt>
                <c:pt idx="231">
                  <c:v>H/P AREH</c:v>
                </c:pt>
                <c:pt idx="232">
                  <c:v>H/P ARARIM</c:v>
                </c:pt>
                <c:pt idx="233">
                  <c:v>H/C ETARA</c:v>
                </c:pt>
                <c:pt idx="234">
                  <c:v>H/P EKIEM</c:v>
                </c:pt>
                <c:pt idx="235">
                  <c:v>HFCH, IKOM</c:v>
                </c:pt>
                <c:pt idx="236">
                  <c:v>KUSAKI HOSPITAL</c:v>
                </c:pt>
                <c:pt idx="237">
                  <c:v>CSH IKOM</c:v>
                </c:pt>
                <c:pt idx="238">
                  <c:v>GIKO HOSP</c:v>
                </c:pt>
                <c:pt idx="239">
                  <c:v>ITEGRITY HOSPITAL</c:v>
                </c:pt>
                <c:pt idx="240">
                  <c:v>BAKOR MEDICAL CENTRE</c:v>
                </c:pt>
                <c:pt idx="241">
                  <c:v>EYO MEDICAL HOSPITAL</c:v>
                </c:pt>
                <c:pt idx="242">
                  <c:v>AWUKAM MEDICAL HOSPITAL</c:v>
                </c:pt>
                <c:pt idx="243">
                  <c:v>MELROSE MEDICAL HOSPITAL</c:v>
                </c:pt>
                <c:pt idx="244">
                  <c:v>PHC OKUNI</c:v>
                </c:pt>
                <c:pt idx="245">
                  <c:v>PHC AKPARABONG</c:v>
                </c:pt>
                <c:pt idx="246">
                  <c:v>CHC IKOM</c:v>
                </c:pt>
                <c:pt idx="247">
                  <c:v>PHC EMANGHAGBE</c:v>
                </c:pt>
                <c:pt idx="248">
                  <c:v>PHC NKARASI</c:v>
                </c:pt>
                <c:pt idx="249">
                  <c:v>PHC ADIGINKPO</c:v>
                </c:pt>
                <c:pt idx="250">
                  <c:v>PHC ALESI</c:v>
                </c:pt>
                <c:pt idx="251">
                  <c:v>PHC EKPOKPA</c:v>
                </c:pt>
                <c:pt idx="252">
                  <c:v>IKOM PRISONS</c:v>
                </c:pt>
                <c:pt idx="253">
                  <c:v>PHC EDOR</c:v>
                </c:pt>
                <c:pt idx="254">
                  <c:v>AFI BARRACKS</c:v>
                </c:pt>
                <c:pt idx="255">
                  <c:v>PHC NDE</c:v>
                </c:pt>
                <c:pt idx="256">
                  <c:v>ENE MEDICAL CENTRE</c:v>
                </c:pt>
                <c:pt idx="257">
                  <c:v>DESTINY CLINIC</c:v>
                </c:pt>
                <c:pt idx="258">
                  <c:v>NKST CLINIC</c:v>
                </c:pt>
                <c:pt idx="259">
                  <c:v>GENERAL HOSPITAL SANKWARALA</c:v>
                </c:pt>
                <c:pt idx="260">
                  <c:v>PHC UTANGA</c:v>
                </c:pt>
                <c:pt idx="261">
                  <c:v>PHC BELINGE</c:v>
                </c:pt>
                <c:pt idx="262">
                  <c:v>H/P BUSI 3</c:v>
                </c:pt>
                <c:pt idx="263">
                  <c:v>BUSI 2 </c:v>
                </c:pt>
                <c:pt idx="264">
                  <c:v>PHC BEBI 4</c:v>
                </c:pt>
                <c:pt idx="265">
                  <c:v>PHC SHEKPECHE</c:v>
                </c:pt>
                <c:pt idx="266">
                  <c:v>PHC BAYAYAM</c:v>
                </c:pt>
                <c:pt idx="267">
                  <c:v>PHC BAYATU</c:v>
                </c:pt>
                <c:pt idx="268">
                  <c:v>PHC KAKWALAKA</c:v>
                </c:pt>
                <c:pt idx="269">
                  <c:v>PHC OMALE</c:v>
                </c:pt>
                <c:pt idx="270">
                  <c:v>PHC ASHORKI MEPIC</c:v>
                </c:pt>
                <c:pt idx="271">
                  <c:v>CHC SANKWALA</c:v>
                </c:pt>
                <c:pt idx="272">
                  <c:v>DR EYABA MEDICAL CENTRE</c:v>
                </c:pt>
                <c:pt idx="273">
                  <c:v>PRESBYTERIAN TBL HOSPITAL MBEMBE</c:v>
                </c:pt>
                <c:pt idx="274">
                  <c:v>EKANA MEDICAL CENTRE</c:v>
                </c:pt>
                <c:pt idx="275">
                  <c:v>CENTRE POINT MEDICAL CENTRE</c:v>
                </c:pt>
                <c:pt idx="276">
                  <c:v>GENERAL HOSPITAL, OBUBRA</c:v>
                </c:pt>
                <c:pt idx="277">
                  <c:v>PHC EDONDO</c:v>
                </c:pt>
                <c:pt idx="278">
                  <c:v>PHC OCHON</c:v>
                </c:pt>
                <c:pt idx="279">
                  <c:v>PHC OFUMBOGHA</c:v>
                </c:pt>
                <c:pt idx="280">
                  <c:v>PHC OFODUA</c:v>
                </c:pt>
                <c:pt idx="281">
                  <c:v>PHC IYAMOYONG</c:v>
                </c:pt>
                <c:pt idx="282">
                  <c:v>PHC OYENOPON</c:v>
                </c:pt>
                <c:pt idx="283">
                  <c:v>PHC ODERIGA</c:v>
                </c:pt>
                <c:pt idx="284">
                  <c:v>PHAC OYADAMA</c:v>
                </c:pt>
                <c:pt idx="285">
                  <c:v>PHC AHAHA</c:v>
                </c:pt>
                <c:pt idx="286">
                  <c:v>PHC IYAMITET</c:v>
                </c:pt>
                <c:pt idx="287">
                  <c:v>PHC OGURUDE</c:v>
                </c:pt>
                <c:pt idx="288">
                  <c:v>PHC OBUBRA VILLA</c:v>
                </c:pt>
                <c:pt idx="289">
                  <c:v>NIG. CORRECTION SERVICE, OBUBRA</c:v>
                </c:pt>
                <c:pt idx="290">
                  <c:v>0PHC NKUM</c:v>
                </c:pt>
                <c:pt idx="291">
                  <c:v>PHC ABABENE</c:v>
                </c:pt>
                <c:pt idx="292">
                  <c:v>OBUDU CLINIC</c:v>
                </c:pt>
                <c:pt idx="293">
                  <c:v>SECRET HEART CATHOLIC HOSPITAL</c:v>
                </c:pt>
                <c:pt idx="294">
                  <c:v>PHC OBUDU URBAN</c:v>
                </c:pt>
                <c:pt idx="295">
                  <c:v>PHC UKPENYE ABUJA</c:v>
                </c:pt>
                <c:pt idx="296">
                  <c:v>PHC UKTUKWANG</c:v>
                </c:pt>
                <c:pt idx="297">
                  <c:v>PHC UKPADA</c:v>
                </c:pt>
                <c:pt idx="298">
                  <c:v>MPHC UKWUTIA</c:v>
                </c:pt>
                <c:pt idx="299">
                  <c:v>H/P MGBENE</c:v>
                </c:pt>
                <c:pt idx="300">
                  <c:v>PHC ALEGE</c:v>
                </c:pt>
                <c:pt idx="301">
                  <c:v>PHC OKWAROGUNG</c:v>
                </c:pt>
                <c:pt idx="302">
                  <c:v>H/P ARARU</c:v>
                </c:pt>
                <c:pt idx="303">
                  <c:v>PHC OKURISING</c:v>
                </c:pt>
                <c:pt idx="304">
                  <c:v>MPHC OFUMBE</c:v>
                </c:pt>
                <c:pt idx="305">
                  <c:v>PHC UKPE</c:v>
                </c:pt>
                <c:pt idx="306">
                  <c:v>PHC IBONG</c:v>
                </c:pt>
                <c:pt idx="307">
                  <c:v>H/P KUTIANG 1</c:v>
                </c:pt>
                <c:pt idx="308">
                  <c:v>PHC OHONG</c:v>
                </c:pt>
                <c:pt idx="309">
                  <c:v>PHC BEBUABIE</c:v>
                </c:pt>
                <c:pt idx="310">
                  <c:v>PHC UKWEL OBUDU</c:v>
                </c:pt>
                <c:pt idx="311">
                  <c:v>H/P RANCH ROAD</c:v>
                </c:pt>
                <c:pt idx="312">
                  <c:v>H/P BEBUOBONG</c:v>
                </c:pt>
                <c:pt idx="313">
                  <c:v>PHC OKAMBI</c:v>
                </c:pt>
                <c:pt idx="314">
                  <c:v>NIGERIA CORRECTION SERVICE, OBUDU</c:v>
                </c:pt>
                <c:pt idx="315">
                  <c:v>GENERAL HOSPITAL OBUDU</c:v>
                </c:pt>
                <c:pt idx="316">
                  <c:v>PHC OKORDEM </c:v>
                </c:pt>
                <c:pt idx="317">
                  <c:v>CHC IKOT EFFIONG OTOP, OKOYONG</c:v>
                </c:pt>
                <c:pt idx="318">
                  <c:v>PHC ODUKPANI QUA</c:v>
                </c:pt>
                <c:pt idx="319">
                  <c:v>PHC OKURIKANG OKOYONG</c:v>
                </c:pt>
                <c:pt idx="320">
                  <c:v>PHC USUNG ESUK</c:v>
                </c:pt>
                <c:pt idx="321">
                  <c:v>PHC AKPAP OKOYONG</c:v>
                </c:pt>
                <c:pt idx="322">
                  <c:v>PHC IKONETO</c:v>
                </c:pt>
                <c:pt idx="323">
                  <c:v>PHC URUA ETAK UYO</c:v>
                </c:pt>
                <c:pt idx="324">
                  <c:v>PHC ADIABO OKURIKANG</c:v>
                </c:pt>
                <c:pt idx="325">
                  <c:v>PHC OBOMITIAT</c:v>
                </c:pt>
                <c:pt idx="326">
                  <c:v>PHC AKIM-AKIM</c:v>
                </c:pt>
                <c:pt idx="327">
                  <c:v>PHC ATAN ONOYOM</c:v>
                </c:pt>
                <c:pt idx="328">
                  <c:v>H/P IKOT EFFIOM</c:v>
                </c:pt>
                <c:pt idx="329">
                  <c:v>PHC ONIMENKIONG</c:v>
                </c:pt>
                <c:pt idx="330">
                  <c:v>GENERAL HOSPITAL UKEM</c:v>
                </c:pt>
                <c:pt idx="331">
                  <c:v>PHC CREEK TOWN 1</c:v>
                </c:pt>
                <c:pt idx="332">
                  <c:v>ST BENEDICT HOSPITAL MONIAYA</c:v>
                </c:pt>
                <c:pt idx="333">
                  <c:v>SANTA MARIA</c:v>
                </c:pt>
                <c:pt idx="334">
                  <c:v>LUSANA MEDICAL CENTRE</c:v>
                </c:pt>
                <c:pt idx="335">
                  <c:v>SUMMA PATRICK MEDICAL CENTRE</c:v>
                </c:pt>
                <c:pt idx="336">
                  <c:v>GENERAL HOSPITAL CALABAR</c:v>
                </c:pt>
                <c:pt idx="337">
                  <c:v>H/C UKENDE</c:v>
                </c:pt>
                <c:pt idx="338">
                  <c:v>PHC BANSAN</c:v>
                </c:pt>
                <c:pt idx="339">
                  <c:v>PHC OGBOJA</c:v>
                </c:pt>
                <c:pt idx="340">
                  <c:v>PHC OJERIM</c:v>
                </c:pt>
                <c:pt idx="341">
                  <c:v>HP OCHORO</c:v>
                </c:pt>
                <c:pt idx="342">
                  <c:v>H/P MBOK</c:v>
                </c:pt>
                <c:pt idx="343">
                  <c:v>MCH NDOK</c:v>
                </c:pt>
                <c:pt idx="344">
                  <c:v>H/C ADOGOM</c:v>
                </c:pt>
                <c:pt idx="345">
                  <c:v>H/P ISHIBORI</c:v>
                </c:pt>
                <c:pt idx="346">
                  <c:v>MPHC IGEDOR</c:v>
                </c:pt>
                <c:pt idx="347">
                  <c:v>H/C ODAJE</c:v>
                </c:pt>
                <c:pt idx="348">
                  <c:v>MPHC IDUM</c:v>
                </c:pt>
                <c:pt idx="349">
                  <c:v>H/P ATINGITEK</c:v>
                </c:pt>
                <c:pt idx="350">
                  <c:v>NIGERIA CORRECTION SERVICE</c:v>
                </c:pt>
                <c:pt idx="351">
                  <c:v>ANGEL CLINIC, UGEP</c:v>
                </c:pt>
                <c:pt idx="352">
                  <c:v>ADERELE MEDICAL CENTRE</c:v>
                </c:pt>
                <c:pt idx="353">
                  <c:v>FAME CLINIC</c:v>
                </c:pt>
                <c:pt idx="354">
                  <c:v>UBI CONSULT</c:v>
                </c:pt>
                <c:pt idx="355">
                  <c:v>DANEX MEDICAL CENTRE</c:v>
                </c:pt>
                <c:pt idx="356">
                  <c:v>ANSOR CLINIC</c:v>
                </c:pt>
                <c:pt idx="357">
                  <c:v>DR EGOZI MEDICAL CENTRE</c:v>
                </c:pt>
                <c:pt idx="358">
                  <c:v>SIMBA MEDICAL CENTRE</c:v>
                </c:pt>
                <c:pt idx="359">
                  <c:v>GENERAL HOSPITAL UGEP</c:v>
                </c:pt>
                <c:pt idx="360">
                  <c:v>PHC UGEP</c:v>
                </c:pt>
                <c:pt idx="361">
                  <c:v>PHC EKORI</c:v>
                </c:pt>
                <c:pt idx="362">
                  <c:v>PHC IDOMI</c:v>
                </c:pt>
                <c:pt idx="363">
                  <c:v>PHC YENON</c:v>
                </c:pt>
                <c:pt idx="364">
                  <c:v>PHC KETABEBE</c:v>
                </c:pt>
                <c:pt idx="365">
                  <c:v>PHC IJIMAN</c:v>
                </c:pt>
                <c:pt idx="366">
                  <c:v>PHC NTANKPO</c:v>
                </c:pt>
                <c:pt idx="367">
                  <c:v>H/P IJIMAN</c:v>
                </c:pt>
                <c:pt idx="368">
                  <c:v>H/P USENE</c:v>
                </c:pt>
                <c:pt idx="369">
                  <c:v>H/P LEBOKOM</c:v>
                </c:pt>
                <c:pt idx="370">
                  <c:v>PHC AJERE</c:v>
                </c:pt>
                <c:pt idx="371">
                  <c:v>PHC EKPENTI</c:v>
                </c:pt>
                <c:pt idx="372">
                  <c:v>PHC NTAN</c:v>
                </c:pt>
                <c:pt idx="373">
                  <c:v>H/P EKORI BEACH</c:v>
                </c:pt>
                <c:pt idx="374">
                  <c:v>H/P AJERE BEACH</c:v>
                </c:pt>
                <c:pt idx="375">
                  <c:v>PHC NKO</c:v>
                </c:pt>
                <c:pt idx="376">
                  <c:v>PHC OKOMASI</c:v>
                </c:pt>
                <c:pt idx="377">
                  <c:v>PHC MKPA</c:v>
                </c:pt>
                <c:pt idx="378">
                  <c:v>PHC MKPANI</c:v>
                </c:pt>
                <c:pt idx="379">
                  <c:v>H/P LEBANG</c:v>
                </c:pt>
                <c:pt idx="380">
                  <c:v>PHC AGOI IBAMI</c:v>
                </c:pt>
                <c:pt idx="381">
                  <c:v>PHC AGOI IKPO</c:v>
                </c:pt>
                <c:pt idx="382">
                  <c:v>PHC INYIMA</c:v>
                </c:pt>
                <c:pt idx="383">
                  <c:v>LUTHERAN HOSPITAL YAHE</c:v>
                </c:pt>
                <c:pt idx="384">
                  <c:v>TO HEART FOUNDATION</c:v>
                </c:pt>
                <c:pt idx="385">
                  <c:v>LIFE REFERRAL CLINIC</c:v>
                </c:pt>
                <c:pt idx="386">
                  <c:v>ELAHEM CLINIC</c:v>
                </c:pt>
                <c:pt idx="387">
                  <c:v>POLYSM CLINIC</c:v>
                </c:pt>
                <c:pt idx="388">
                  <c:v>LUSANA CLINIC</c:v>
                </c:pt>
                <c:pt idx="389">
                  <c:v>FESTHINEN CLLINIC</c:v>
                </c:pt>
                <c:pt idx="390">
                  <c:v>KUSAK ABEK</c:v>
                </c:pt>
                <c:pt idx="391">
                  <c:v>DESTINY CLINIC</c:v>
                </c:pt>
                <c:pt idx="392">
                  <c:v>OMECHI MEDICAL CENTRE</c:v>
                </c:pt>
                <c:pt idx="393">
                  <c:v>PHC ANYUGBEA, IGADE</c:v>
                </c:pt>
                <c:pt idx="394">
                  <c:v>PHC IJIRAGA</c:v>
                </c:pt>
                <c:pt idx="395">
                  <c:v>PHC EZEKWE</c:v>
                </c:pt>
                <c:pt idx="396">
                  <c:v>PHC ECHUMOGA</c:v>
                </c:pt>
                <c:pt idx="397">
                  <c:v>PHC IPUOLE</c:v>
                </c:pt>
                <c:pt idx="398">
                  <c:v>PHC WONYE</c:v>
                </c:pt>
                <c:pt idx="399">
                  <c:v>CHC OKPOMA</c:v>
                </c:pt>
                <c:pt idx="400">
                  <c:v>PHC OLACHOR</c:v>
                </c:pt>
                <c:pt idx="401">
                  <c:v>WOMEN H/C OKUKU</c:v>
                </c:pt>
                <c:pt idx="402">
                  <c:v>PHC WANAKOM</c:v>
                </c:pt>
                <c:pt idx="403">
                  <c:v>CHC WANIHEM</c:v>
                </c:pt>
                <c:pt idx="404">
                  <c:v>PHC BIKELE</c:v>
                </c:pt>
                <c:pt idx="405">
                  <c:v>PHC MFUMA</c:v>
                </c:pt>
                <c:pt idx="406">
                  <c:v>H/C OKPODON</c:v>
                </c:pt>
                <c:pt idx="407">
                  <c:v>PHC OBA</c:v>
                </c:pt>
                <c:pt idx="408">
                  <c:v>WANIKADE</c:v>
                </c:pt>
              </c:strCache>
            </c:strRef>
          </c:cat>
          <c:val>
            <c:numRef>
              <c:f>'CR Q12022'!$C$2:$C$410</c:f>
              <c:numCache>
                <c:formatCode>General</c:formatCode>
                <c:ptCount val="409"/>
                <c:pt idx="0">
                  <c:v>86</c:v>
                </c:pt>
                <c:pt idx="1">
                  <c:v>12</c:v>
                </c:pt>
                <c:pt idx="2">
                  <c:v>16</c:v>
                </c:pt>
                <c:pt idx="3">
                  <c:v>10</c:v>
                </c:pt>
                <c:pt idx="4">
                  <c:v>13</c:v>
                </c:pt>
                <c:pt idx="5">
                  <c:v>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60</c:v>
                </c:pt>
                <c:pt idx="15">
                  <c:v>0</c:v>
                </c:pt>
                <c:pt idx="16">
                  <c:v>120</c:v>
                </c:pt>
                <c:pt idx="17">
                  <c:v>25</c:v>
                </c:pt>
                <c:pt idx="18">
                  <c:v>0</c:v>
                </c:pt>
                <c:pt idx="19">
                  <c:v>0</c:v>
                </c:pt>
                <c:pt idx="20">
                  <c:v>80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40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20</c:v>
                </c:pt>
                <c:pt idx="31">
                  <c:v>0</c:v>
                </c:pt>
                <c:pt idx="32">
                  <c:v>27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28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107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16</c:v>
                </c:pt>
                <c:pt idx="72">
                  <c:v>30</c:v>
                </c:pt>
                <c:pt idx="73">
                  <c:v>0</c:v>
                </c:pt>
                <c:pt idx="74">
                  <c:v>0</c:v>
                </c:pt>
                <c:pt idx="75">
                  <c:v>51</c:v>
                </c:pt>
                <c:pt idx="76">
                  <c:v>8</c:v>
                </c:pt>
                <c:pt idx="77">
                  <c:v>6</c:v>
                </c:pt>
                <c:pt idx="78">
                  <c:v>36</c:v>
                </c:pt>
                <c:pt idx="79">
                  <c:v>5</c:v>
                </c:pt>
                <c:pt idx="80">
                  <c:v>7</c:v>
                </c:pt>
                <c:pt idx="81">
                  <c:v>5</c:v>
                </c:pt>
                <c:pt idx="82">
                  <c:v>10</c:v>
                </c:pt>
                <c:pt idx="83">
                  <c:v>10</c:v>
                </c:pt>
                <c:pt idx="84">
                  <c:v>3</c:v>
                </c:pt>
                <c:pt idx="85">
                  <c:v>2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61</c:v>
                </c:pt>
                <c:pt idx="93">
                  <c:v>3</c:v>
                </c:pt>
                <c:pt idx="94">
                  <c:v>6</c:v>
                </c:pt>
                <c:pt idx="95">
                  <c:v>5</c:v>
                </c:pt>
                <c:pt idx="96">
                  <c:v>4</c:v>
                </c:pt>
                <c:pt idx="97">
                  <c:v>0</c:v>
                </c:pt>
                <c:pt idx="98">
                  <c:v>5</c:v>
                </c:pt>
                <c:pt idx="99">
                  <c:v>4</c:v>
                </c:pt>
                <c:pt idx="100">
                  <c:v>7</c:v>
                </c:pt>
                <c:pt idx="101">
                  <c:v>0</c:v>
                </c:pt>
                <c:pt idx="102">
                  <c:v>0</c:v>
                </c:pt>
                <c:pt idx="103">
                  <c:v>3</c:v>
                </c:pt>
                <c:pt idx="104">
                  <c:v>2</c:v>
                </c:pt>
                <c:pt idx="105">
                  <c:v>0</c:v>
                </c:pt>
                <c:pt idx="106">
                  <c:v>0</c:v>
                </c:pt>
                <c:pt idx="107">
                  <c:v>3</c:v>
                </c:pt>
                <c:pt idx="108">
                  <c:v>77</c:v>
                </c:pt>
                <c:pt idx="109">
                  <c:v>51</c:v>
                </c:pt>
                <c:pt idx="110">
                  <c:v>74</c:v>
                </c:pt>
                <c:pt idx="111">
                  <c:v>57</c:v>
                </c:pt>
                <c:pt idx="112">
                  <c:v>86</c:v>
                </c:pt>
                <c:pt idx="113">
                  <c:v>49</c:v>
                </c:pt>
                <c:pt idx="114">
                  <c:v>53</c:v>
                </c:pt>
                <c:pt idx="115">
                  <c:v>46</c:v>
                </c:pt>
                <c:pt idx="116">
                  <c:v>10</c:v>
                </c:pt>
                <c:pt idx="117">
                  <c:v>112</c:v>
                </c:pt>
                <c:pt idx="118">
                  <c:v>122</c:v>
                </c:pt>
                <c:pt idx="119">
                  <c:v>37</c:v>
                </c:pt>
                <c:pt idx="120">
                  <c:v>90</c:v>
                </c:pt>
                <c:pt idx="121">
                  <c:v>88</c:v>
                </c:pt>
                <c:pt idx="122">
                  <c:v>26</c:v>
                </c:pt>
                <c:pt idx="123">
                  <c:v>32</c:v>
                </c:pt>
                <c:pt idx="124">
                  <c:v>34</c:v>
                </c:pt>
                <c:pt idx="125">
                  <c:v>39</c:v>
                </c:pt>
                <c:pt idx="126">
                  <c:v>23</c:v>
                </c:pt>
                <c:pt idx="127">
                  <c:v>5</c:v>
                </c:pt>
                <c:pt idx="128">
                  <c:v>0</c:v>
                </c:pt>
                <c:pt idx="129">
                  <c:v>0</c:v>
                </c:pt>
                <c:pt idx="130">
                  <c:v>8</c:v>
                </c:pt>
                <c:pt idx="131">
                  <c:v>11</c:v>
                </c:pt>
                <c:pt idx="132">
                  <c:v>0</c:v>
                </c:pt>
                <c:pt idx="133">
                  <c:v>0</c:v>
                </c:pt>
                <c:pt idx="134">
                  <c:v>130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5</c:v>
                </c:pt>
                <c:pt idx="139">
                  <c:v>54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85</c:v>
                </c:pt>
                <c:pt idx="150">
                  <c:v>50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545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5</c:v>
                </c:pt>
                <c:pt idx="163">
                  <c:v>0</c:v>
                </c:pt>
                <c:pt idx="164">
                  <c:v>60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70</c:v>
                </c:pt>
                <c:pt idx="183">
                  <c:v>220</c:v>
                </c:pt>
                <c:pt idx="184">
                  <c:v>64</c:v>
                </c:pt>
                <c:pt idx="185">
                  <c:v>2</c:v>
                </c:pt>
                <c:pt idx="186">
                  <c:v>89</c:v>
                </c:pt>
                <c:pt idx="187">
                  <c:v>21</c:v>
                </c:pt>
                <c:pt idx="188">
                  <c:v>348</c:v>
                </c:pt>
                <c:pt idx="189">
                  <c:v>27</c:v>
                </c:pt>
                <c:pt idx="190">
                  <c:v>73</c:v>
                </c:pt>
                <c:pt idx="191">
                  <c:v>2</c:v>
                </c:pt>
                <c:pt idx="192">
                  <c:v>1</c:v>
                </c:pt>
                <c:pt idx="193">
                  <c:v>44</c:v>
                </c:pt>
                <c:pt idx="194">
                  <c:v>46</c:v>
                </c:pt>
                <c:pt idx="195">
                  <c:v>0</c:v>
                </c:pt>
                <c:pt idx="196">
                  <c:v>0</c:v>
                </c:pt>
                <c:pt idx="197">
                  <c:v>505</c:v>
                </c:pt>
                <c:pt idx="198">
                  <c:v>410</c:v>
                </c:pt>
                <c:pt idx="199">
                  <c:v>266</c:v>
                </c:pt>
                <c:pt idx="200">
                  <c:v>44</c:v>
                </c:pt>
                <c:pt idx="201">
                  <c:v>128</c:v>
                </c:pt>
                <c:pt idx="202">
                  <c:v>2</c:v>
                </c:pt>
                <c:pt idx="203">
                  <c:v>6</c:v>
                </c:pt>
                <c:pt idx="204">
                  <c:v>1</c:v>
                </c:pt>
                <c:pt idx="205">
                  <c:v>4</c:v>
                </c:pt>
                <c:pt idx="206">
                  <c:v>22</c:v>
                </c:pt>
                <c:pt idx="207">
                  <c:v>22</c:v>
                </c:pt>
                <c:pt idx="208">
                  <c:v>1</c:v>
                </c:pt>
                <c:pt idx="209">
                  <c:v>22</c:v>
                </c:pt>
                <c:pt idx="210">
                  <c:v>0</c:v>
                </c:pt>
                <c:pt idx="211">
                  <c:v>250</c:v>
                </c:pt>
                <c:pt idx="212">
                  <c:v>15</c:v>
                </c:pt>
                <c:pt idx="213">
                  <c:v>80</c:v>
                </c:pt>
                <c:pt idx="214">
                  <c:v>37</c:v>
                </c:pt>
                <c:pt idx="215">
                  <c:v>38</c:v>
                </c:pt>
                <c:pt idx="216">
                  <c:v>67</c:v>
                </c:pt>
                <c:pt idx="217">
                  <c:v>166</c:v>
                </c:pt>
                <c:pt idx="218">
                  <c:v>56</c:v>
                </c:pt>
                <c:pt idx="219">
                  <c:v>18</c:v>
                </c:pt>
                <c:pt idx="220">
                  <c:v>22</c:v>
                </c:pt>
                <c:pt idx="221">
                  <c:v>31</c:v>
                </c:pt>
                <c:pt idx="222">
                  <c:v>25</c:v>
                </c:pt>
                <c:pt idx="223">
                  <c:v>35</c:v>
                </c:pt>
                <c:pt idx="224">
                  <c:v>21</c:v>
                </c:pt>
                <c:pt idx="225">
                  <c:v>31</c:v>
                </c:pt>
                <c:pt idx="226">
                  <c:v>19</c:v>
                </c:pt>
                <c:pt idx="227">
                  <c:v>21</c:v>
                </c:pt>
                <c:pt idx="228">
                  <c:v>5</c:v>
                </c:pt>
                <c:pt idx="229">
                  <c:v>18</c:v>
                </c:pt>
                <c:pt idx="230">
                  <c:v>38</c:v>
                </c:pt>
                <c:pt idx="231">
                  <c:v>10</c:v>
                </c:pt>
                <c:pt idx="232">
                  <c:v>8</c:v>
                </c:pt>
                <c:pt idx="233">
                  <c:v>9</c:v>
                </c:pt>
                <c:pt idx="234">
                  <c:v>5</c:v>
                </c:pt>
                <c:pt idx="235">
                  <c:v>338</c:v>
                </c:pt>
                <c:pt idx="236">
                  <c:v>220</c:v>
                </c:pt>
                <c:pt idx="237">
                  <c:v>80</c:v>
                </c:pt>
                <c:pt idx="238">
                  <c:v>57</c:v>
                </c:pt>
                <c:pt idx="239">
                  <c:v>130</c:v>
                </c:pt>
                <c:pt idx="240">
                  <c:v>64</c:v>
                </c:pt>
                <c:pt idx="241">
                  <c:v>58</c:v>
                </c:pt>
                <c:pt idx="242">
                  <c:v>0</c:v>
                </c:pt>
                <c:pt idx="243">
                  <c:v>0</c:v>
                </c:pt>
                <c:pt idx="244">
                  <c:v>10</c:v>
                </c:pt>
                <c:pt idx="245">
                  <c:v>4</c:v>
                </c:pt>
                <c:pt idx="246">
                  <c:v>110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3</c:v>
                </c:pt>
                <c:pt idx="253">
                  <c:v>2</c:v>
                </c:pt>
                <c:pt idx="254">
                  <c:v>0</c:v>
                </c:pt>
                <c:pt idx="255">
                  <c:v>1</c:v>
                </c:pt>
                <c:pt idx="256">
                  <c:v>86</c:v>
                </c:pt>
                <c:pt idx="257">
                  <c:v>114</c:v>
                </c:pt>
                <c:pt idx="258">
                  <c:v>79</c:v>
                </c:pt>
                <c:pt idx="259">
                  <c:v>40</c:v>
                </c:pt>
                <c:pt idx="260">
                  <c:v>6</c:v>
                </c:pt>
                <c:pt idx="261">
                  <c:v>0</c:v>
                </c:pt>
                <c:pt idx="262">
                  <c:v>26</c:v>
                </c:pt>
                <c:pt idx="263">
                  <c:v>10</c:v>
                </c:pt>
                <c:pt idx="264">
                  <c:v>0</c:v>
                </c:pt>
                <c:pt idx="265">
                  <c:v>0</c:v>
                </c:pt>
                <c:pt idx="266">
                  <c:v>8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10</c:v>
                </c:pt>
                <c:pt idx="272">
                  <c:v>100</c:v>
                </c:pt>
                <c:pt idx="273">
                  <c:v>19</c:v>
                </c:pt>
                <c:pt idx="274">
                  <c:v>24</c:v>
                </c:pt>
                <c:pt idx="275">
                  <c:v>9</c:v>
                </c:pt>
                <c:pt idx="276">
                  <c:v>31</c:v>
                </c:pt>
                <c:pt idx="277">
                  <c:v>11</c:v>
                </c:pt>
                <c:pt idx="278">
                  <c:v>55</c:v>
                </c:pt>
                <c:pt idx="279">
                  <c:v>16</c:v>
                </c:pt>
                <c:pt idx="280">
                  <c:v>61</c:v>
                </c:pt>
                <c:pt idx="281">
                  <c:v>21</c:v>
                </c:pt>
                <c:pt idx="282">
                  <c:v>15</c:v>
                </c:pt>
                <c:pt idx="283">
                  <c:v>41</c:v>
                </c:pt>
                <c:pt idx="284">
                  <c:v>7</c:v>
                </c:pt>
                <c:pt idx="285">
                  <c:v>12</c:v>
                </c:pt>
                <c:pt idx="286">
                  <c:v>18</c:v>
                </c:pt>
                <c:pt idx="287">
                  <c:v>20</c:v>
                </c:pt>
                <c:pt idx="288">
                  <c:v>6</c:v>
                </c:pt>
                <c:pt idx="289">
                  <c:v>5</c:v>
                </c:pt>
                <c:pt idx="290">
                  <c:v>21</c:v>
                </c:pt>
                <c:pt idx="291">
                  <c:v>14</c:v>
                </c:pt>
                <c:pt idx="292">
                  <c:v>79</c:v>
                </c:pt>
                <c:pt idx="293">
                  <c:v>58</c:v>
                </c:pt>
                <c:pt idx="294">
                  <c:v>5</c:v>
                </c:pt>
                <c:pt idx="295">
                  <c:v>4</c:v>
                </c:pt>
                <c:pt idx="296">
                  <c:v>27</c:v>
                </c:pt>
                <c:pt idx="297">
                  <c:v>2</c:v>
                </c:pt>
                <c:pt idx="298">
                  <c:v>5</c:v>
                </c:pt>
                <c:pt idx="299">
                  <c:v>0</c:v>
                </c:pt>
                <c:pt idx="300">
                  <c:v>7</c:v>
                </c:pt>
                <c:pt idx="301">
                  <c:v>9</c:v>
                </c:pt>
                <c:pt idx="302">
                  <c:v>10</c:v>
                </c:pt>
                <c:pt idx="303">
                  <c:v>6</c:v>
                </c:pt>
                <c:pt idx="304">
                  <c:v>5</c:v>
                </c:pt>
                <c:pt idx="305">
                  <c:v>7</c:v>
                </c:pt>
                <c:pt idx="306">
                  <c:v>11</c:v>
                </c:pt>
                <c:pt idx="307">
                  <c:v>3</c:v>
                </c:pt>
                <c:pt idx="308">
                  <c:v>18</c:v>
                </c:pt>
                <c:pt idx="309">
                  <c:v>17</c:v>
                </c:pt>
                <c:pt idx="310">
                  <c:v>3</c:v>
                </c:pt>
                <c:pt idx="311">
                  <c:v>0</c:v>
                </c:pt>
                <c:pt idx="312">
                  <c:v>4</c:v>
                </c:pt>
                <c:pt idx="313">
                  <c:v>3</c:v>
                </c:pt>
                <c:pt idx="314">
                  <c:v>2</c:v>
                </c:pt>
                <c:pt idx="315">
                  <c:v>0</c:v>
                </c:pt>
                <c:pt idx="316">
                  <c:v>4</c:v>
                </c:pt>
                <c:pt idx="317">
                  <c:v>30</c:v>
                </c:pt>
                <c:pt idx="318">
                  <c:v>40</c:v>
                </c:pt>
                <c:pt idx="319">
                  <c:v>20</c:v>
                </c:pt>
                <c:pt idx="320">
                  <c:v>20</c:v>
                </c:pt>
                <c:pt idx="321">
                  <c:v>5</c:v>
                </c:pt>
                <c:pt idx="322">
                  <c:v>10</c:v>
                </c:pt>
                <c:pt idx="323">
                  <c:v>30</c:v>
                </c:pt>
                <c:pt idx="324">
                  <c:v>10</c:v>
                </c:pt>
                <c:pt idx="325">
                  <c:v>2</c:v>
                </c:pt>
                <c:pt idx="326">
                  <c:v>5</c:v>
                </c:pt>
                <c:pt idx="327">
                  <c:v>6</c:v>
                </c:pt>
                <c:pt idx="328">
                  <c:v>12</c:v>
                </c:pt>
                <c:pt idx="329">
                  <c:v>3</c:v>
                </c:pt>
                <c:pt idx="330">
                  <c:v>1</c:v>
                </c:pt>
                <c:pt idx="331">
                  <c:v>1</c:v>
                </c:pt>
                <c:pt idx="332">
                  <c:v>250</c:v>
                </c:pt>
                <c:pt idx="333">
                  <c:v>92</c:v>
                </c:pt>
                <c:pt idx="334">
                  <c:v>42</c:v>
                </c:pt>
                <c:pt idx="335">
                  <c:v>36</c:v>
                </c:pt>
                <c:pt idx="336">
                  <c:v>142</c:v>
                </c:pt>
                <c:pt idx="337">
                  <c:v>26</c:v>
                </c:pt>
                <c:pt idx="338">
                  <c:v>16</c:v>
                </c:pt>
                <c:pt idx="339">
                  <c:v>12</c:v>
                </c:pt>
                <c:pt idx="340">
                  <c:v>8</c:v>
                </c:pt>
                <c:pt idx="341">
                  <c:v>7</c:v>
                </c:pt>
                <c:pt idx="342">
                  <c:v>6</c:v>
                </c:pt>
                <c:pt idx="343">
                  <c:v>14</c:v>
                </c:pt>
                <c:pt idx="344">
                  <c:v>43</c:v>
                </c:pt>
                <c:pt idx="345">
                  <c:v>15</c:v>
                </c:pt>
                <c:pt idx="346">
                  <c:v>13</c:v>
                </c:pt>
                <c:pt idx="347">
                  <c:v>13</c:v>
                </c:pt>
                <c:pt idx="348">
                  <c:v>12</c:v>
                </c:pt>
                <c:pt idx="349">
                  <c:v>4</c:v>
                </c:pt>
                <c:pt idx="350">
                  <c:v>0</c:v>
                </c:pt>
                <c:pt idx="351">
                  <c:v>100</c:v>
                </c:pt>
                <c:pt idx="352">
                  <c:v>8</c:v>
                </c:pt>
                <c:pt idx="353">
                  <c:v>120</c:v>
                </c:pt>
                <c:pt idx="354">
                  <c:v>113</c:v>
                </c:pt>
                <c:pt idx="355">
                  <c:v>150</c:v>
                </c:pt>
                <c:pt idx="356">
                  <c:v>93</c:v>
                </c:pt>
                <c:pt idx="357">
                  <c:v>30</c:v>
                </c:pt>
                <c:pt idx="358">
                  <c:v>80</c:v>
                </c:pt>
                <c:pt idx="359">
                  <c:v>128</c:v>
                </c:pt>
                <c:pt idx="360">
                  <c:v>2</c:v>
                </c:pt>
                <c:pt idx="361">
                  <c:v>1</c:v>
                </c:pt>
                <c:pt idx="362">
                  <c:v>4</c:v>
                </c:pt>
                <c:pt idx="363">
                  <c:v>70</c:v>
                </c:pt>
                <c:pt idx="364">
                  <c:v>80</c:v>
                </c:pt>
                <c:pt idx="365">
                  <c:v>8</c:v>
                </c:pt>
                <c:pt idx="366">
                  <c:v>1</c:v>
                </c:pt>
                <c:pt idx="367">
                  <c:v>5</c:v>
                </c:pt>
                <c:pt idx="368">
                  <c:v>2</c:v>
                </c:pt>
                <c:pt idx="369">
                  <c:v>40</c:v>
                </c:pt>
                <c:pt idx="370">
                  <c:v>3</c:v>
                </c:pt>
                <c:pt idx="371">
                  <c:v>4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3</c:v>
                </c:pt>
                <c:pt idx="376">
                  <c:v>4</c:v>
                </c:pt>
                <c:pt idx="377">
                  <c:v>10</c:v>
                </c:pt>
                <c:pt idx="378">
                  <c:v>13</c:v>
                </c:pt>
                <c:pt idx="379">
                  <c:v>2</c:v>
                </c:pt>
                <c:pt idx="380">
                  <c:v>9</c:v>
                </c:pt>
                <c:pt idx="381">
                  <c:v>10</c:v>
                </c:pt>
                <c:pt idx="382">
                  <c:v>0</c:v>
                </c:pt>
                <c:pt idx="383">
                  <c:v>110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6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9</c:v>
                </c:pt>
                <c:pt idx="40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F5A-5943-B36A-53093C1882C7}"/>
            </c:ext>
          </c:extLst>
        </c:ser>
        <c:ser>
          <c:idx val="1"/>
          <c:order val="1"/>
          <c:tx>
            <c:strRef>
              <c:f>'CR Q12022'!$D$1</c:f>
              <c:strCache>
                <c:ptCount val="1"/>
                <c:pt idx="0">
                  <c:v>Total Notified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'CR Q12022'!$B$2:$B$410</c:f>
              <c:strCache>
                <c:ptCount val="409"/>
                <c:pt idx="0">
                  <c:v>EJA MEMORIAL JOINT HOSPITAL ITIGIDI</c:v>
                </c:pt>
                <c:pt idx="1">
                  <c:v>PHC EDIBA</c:v>
                </c:pt>
                <c:pt idx="2">
                  <c:v>PHC EBOM</c:v>
                </c:pt>
                <c:pt idx="3">
                  <c:v>PHC EGBORENYI</c:v>
                </c:pt>
                <c:pt idx="4">
                  <c:v>PHC EKUREKU</c:v>
                </c:pt>
                <c:pt idx="5">
                  <c:v>PHC EZEKE</c:v>
                </c:pt>
                <c:pt idx="6">
                  <c:v>PHC ADADAMA</c:v>
                </c:pt>
                <c:pt idx="7">
                  <c:v>PHC IMABANA</c:v>
                </c:pt>
                <c:pt idx="8">
                  <c:v>PHC NGARABE</c:v>
                </c:pt>
                <c:pt idx="9">
                  <c:v>PHC ISONG INYANG</c:v>
                </c:pt>
                <c:pt idx="10">
                  <c:v>PHC AFAFANYI</c:v>
                </c:pt>
                <c:pt idx="11">
                  <c:v>PHC USUMUTONG</c:v>
                </c:pt>
                <c:pt idx="12">
                  <c:v>PHC IKPALEBO</c:v>
                </c:pt>
                <c:pt idx="13">
                  <c:v>PHC EBOKWO</c:v>
                </c:pt>
                <c:pt idx="14">
                  <c:v>USSY MEDICAL CENTRE</c:v>
                </c:pt>
                <c:pt idx="15">
                  <c:v>WEGAN MEDICAL MEDICAL CENTRE</c:v>
                </c:pt>
                <c:pt idx="16">
                  <c:v>GENERAL HOSPITAL, AKAMKPA</c:v>
                </c:pt>
                <c:pt idx="17">
                  <c:v>PHC MBOBUE</c:v>
                </c:pt>
                <c:pt idx="18">
                  <c:v>PHC NSAN</c:v>
                </c:pt>
                <c:pt idx="19">
                  <c:v>PHC OLD NETIM</c:v>
                </c:pt>
                <c:pt idx="20">
                  <c:v>PHC ANINGHEJE</c:v>
                </c:pt>
                <c:pt idx="21">
                  <c:v>H/P EKANG</c:v>
                </c:pt>
                <c:pt idx="22">
                  <c:v>H/P AKWAIBAMI</c:v>
                </c:pt>
                <c:pt idx="23">
                  <c:v>H/C IWURU CENTRAL</c:v>
                </c:pt>
                <c:pt idx="24">
                  <c:v>H/C OWAI</c:v>
                </c:pt>
                <c:pt idx="25">
                  <c:v>H/C IKO ESAI</c:v>
                </c:pt>
                <c:pt idx="26">
                  <c:v>MA EFFA</c:v>
                </c:pt>
                <c:pt idx="27">
                  <c:v>H/P EKURI</c:v>
                </c:pt>
                <c:pt idx="28">
                  <c:v>H/C EFUMKPA</c:v>
                </c:pt>
                <c:pt idx="29">
                  <c:v>PHC IKO EKPEREM</c:v>
                </c:pt>
                <c:pt idx="30">
                  <c:v>PHC OJOR</c:v>
                </c:pt>
                <c:pt idx="31">
                  <c:v>PHC UYANGHA</c:v>
                </c:pt>
                <c:pt idx="32">
                  <c:v>NFAMOSING</c:v>
                </c:pt>
                <c:pt idx="33">
                  <c:v>PHC EKONG ANAKU</c:v>
                </c:pt>
                <c:pt idx="34">
                  <c:v>COTTAGE HOSPITAL OBAN</c:v>
                </c:pt>
                <c:pt idx="35">
                  <c:v>PHC NEW EKURI</c:v>
                </c:pt>
                <c:pt idx="36">
                  <c:v>PHC AKO</c:v>
                </c:pt>
                <c:pt idx="37">
                  <c:v>PHC UBUNG</c:v>
                </c:pt>
                <c:pt idx="38">
                  <c:v>PHC AWI</c:v>
                </c:pt>
                <c:pt idx="39">
                  <c:v>PHC OKOMABRAYA</c:v>
                </c:pt>
                <c:pt idx="40">
                  <c:v>PHC OBAN</c:v>
                </c:pt>
                <c:pt idx="41">
                  <c:v>PHC OSOMBA</c:v>
                </c:pt>
                <c:pt idx="42">
                  <c:v>PHC MBARAKOM</c:v>
                </c:pt>
                <c:pt idx="43">
                  <c:v>H/P OBEREKU</c:v>
                </c:pt>
                <c:pt idx="44">
                  <c:v>PHC IKOT OFFIONG AMBAI</c:v>
                </c:pt>
                <c:pt idx="45">
                  <c:v>ST JOSEPH HOSPITAL, IKOT ENE </c:v>
                </c:pt>
                <c:pt idx="46">
                  <c:v>PHC IKOT NAKANDA</c:v>
                </c:pt>
                <c:pt idx="47">
                  <c:v>PHC IKOT EDEM ODO</c:v>
                </c:pt>
                <c:pt idx="48">
                  <c:v>HEALTH CENTRE IDEBE</c:v>
                </c:pt>
                <c:pt idx="49">
                  <c:v>PHC IFIANG KING DUKE</c:v>
                </c:pt>
                <c:pt idx="50">
                  <c:v>HEALTH CENTRE IKOT OTU ABASI</c:v>
                </c:pt>
                <c:pt idx="51">
                  <c:v>PHC IDUNDU</c:v>
                </c:pt>
                <c:pt idx="52">
                  <c:v>HEALTH CENTRE AKAN NSOKO</c:v>
                </c:pt>
                <c:pt idx="53">
                  <c:v>HEALTH CENTRE ASABANKA</c:v>
                </c:pt>
                <c:pt idx="54">
                  <c:v>PHC AKWA IKOT EFFANGHA</c:v>
                </c:pt>
                <c:pt idx="55">
                  <c:v>PHC IKOT UBA</c:v>
                </c:pt>
                <c:pt idx="56">
                  <c:v>HEALTH POST IKOT EDEM NDARAKE</c:v>
                </c:pt>
                <c:pt idx="57">
                  <c:v>HEALTH CENTRE IKOT OKON IDEM</c:v>
                </c:pt>
                <c:pt idx="58">
                  <c:v>PHC ESUK EKPO EYO</c:v>
                </c:pt>
                <c:pt idx="59">
                  <c:v>PHC IKPO EKPO</c:v>
                </c:pt>
                <c:pt idx="60">
                  <c:v>PHC IKOT AFFIONG ANYE</c:v>
                </c:pt>
                <c:pt idx="61">
                  <c:v>PHC IKANG</c:v>
                </c:pt>
                <c:pt idx="62">
                  <c:v>PHC ESIGIDI</c:v>
                </c:pt>
                <c:pt idx="63">
                  <c:v>PHC ABAKPA</c:v>
                </c:pt>
                <c:pt idx="64">
                  <c:v>PHC IFIANG</c:v>
                </c:pt>
                <c:pt idx="65">
                  <c:v>H/C NSIDUNG</c:v>
                </c:pt>
                <c:pt idx="66">
                  <c:v>H/C ESUK ANANSA</c:v>
                </c:pt>
                <c:pt idx="67">
                  <c:v>H/C IFIANG NSUNG</c:v>
                </c:pt>
                <c:pt idx="68">
                  <c:v>PHC ENE ABASI</c:v>
                </c:pt>
                <c:pt idx="69">
                  <c:v>PHC NSIDUNG </c:v>
                </c:pt>
                <c:pt idx="70">
                  <c:v>IFIANG OYONG</c:v>
                </c:pt>
                <c:pt idx="71">
                  <c:v>ADIBE MEDICAL CENTRE</c:v>
                </c:pt>
                <c:pt idx="72">
                  <c:v>OWOCHE MEDICAL CENTRE</c:v>
                </c:pt>
                <c:pt idx="73">
                  <c:v>OGBENNE GRACE MEDICAL CENTRE</c:v>
                </c:pt>
                <c:pt idx="74">
                  <c:v>TRUTH IS LIFE MEDICAL CENTRE</c:v>
                </c:pt>
                <c:pt idx="75">
                  <c:v>PHC ABUOCHICHE</c:v>
                </c:pt>
                <c:pt idx="76">
                  <c:v>PHC BETEM</c:v>
                </c:pt>
                <c:pt idx="77">
                  <c:v>PHC IBIRRAGIDI</c:v>
                </c:pt>
                <c:pt idx="78">
                  <c:v>PHC GARKEM</c:v>
                </c:pt>
                <c:pt idx="79">
                  <c:v>PHC IDIGWE</c:v>
                </c:pt>
                <c:pt idx="80">
                  <c:v>PHC IJIBOR ATSIBE</c:v>
                </c:pt>
                <c:pt idx="81">
                  <c:v>PHC OCHAGBE</c:v>
                </c:pt>
                <c:pt idx="82">
                  <c:v>PHC OKPECHE</c:v>
                </c:pt>
                <c:pt idx="83">
                  <c:v>PHC NYANYA</c:v>
                </c:pt>
                <c:pt idx="84">
                  <c:v>PHC UGBORO</c:v>
                </c:pt>
                <c:pt idx="85">
                  <c:v>PHC UKPAH</c:v>
                </c:pt>
                <c:pt idx="86">
                  <c:v>PHC UTUKWE</c:v>
                </c:pt>
                <c:pt idx="87">
                  <c:v>PHC BEWO</c:v>
                </c:pt>
                <c:pt idx="88">
                  <c:v>PHC AGIGA</c:v>
                </c:pt>
                <c:pt idx="89">
                  <c:v>PHC AKPAKPA</c:v>
                </c:pt>
                <c:pt idx="90">
                  <c:v>GENERAL HOSPITAL, BEKWARA</c:v>
                </c:pt>
                <c:pt idx="91">
                  <c:v>PHC UGBADA</c:v>
                </c:pt>
                <c:pt idx="92">
                  <c:v>COTTAGE HOSPITAL AKPET CENTRAL</c:v>
                </c:pt>
                <c:pt idx="93">
                  <c:v>PHC BIAKPAN</c:v>
                </c:pt>
                <c:pt idx="94">
                  <c:v>PHC IKOT OKPORA</c:v>
                </c:pt>
                <c:pt idx="95">
                  <c:v>PHC ADIM</c:v>
                </c:pt>
                <c:pt idx="96">
                  <c:v>PRISONS FARM ADIM</c:v>
                </c:pt>
                <c:pt idx="97">
                  <c:v>PHC URUGBAM</c:v>
                </c:pt>
                <c:pt idx="98">
                  <c:v>PHC ABINI</c:v>
                </c:pt>
                <c:pt idx="99">
                  <c:v>PHC IWURU</c:v>
                </c:pt>
                <c:pt idx="100">
                  <c:v>PHC IJOMABAYONG</c:v>
                </c:pt>
                <c:pt idx="101">
                  <c:v>PIONIAR SPECIALIST CLINIC</c:v>
                </c:pt>
                <c:pt idx="102">
                  <c:v>AYA MEDICAL</c:v>
                </c:pt>
                <c:pt idx="103">
                  <c:v>PHC BETEM</c:v>
                </c:pt>
                <c:pt idx="104">
                  <c:v>PHC IKUN</c:v>
                </c:pt>
                <c:pt idx="105">
                  <c:v>PHC UMON ISLAND</c:v>
                </c:pt>
                <c:pt idx="106">
                  <c:v>PHC OKURIKE</c:v>
                </c:pt>
                <c:pt idx="107">
                  <c:v>PHC ABAWAM</c:v>
                </c:pt>
                <c:pt idx="108">
                  <c:v>JOEDY MMEDICAL CENTRE</c:v>
                </c:pt>
                <c:pt idx="109">
                  <c:v>DR OMEGA AGBOR CLINIC</c:v>
                </c:pt>
                <c:pt idx="110">
                  <c:v>SOLUTION F CLINIC, OKUNDI</c:v>
                </c:pt>
                <c:pt idx="111">
                  <c:v>CENTRAL CLINIC, ISOBENDEGHE</c:v>
                </c:pt>
                <c:pt idx="112">
                  <c:v>DR FRANK CLINIC BANKPO</c:v>
                </c:pt>
                <c:pt idx="113">
                  <c:v>FIRST FOUNDATION OKWABANG</c:v>
                </c:pt>
                <c:pt idx="114">
                  <c:v>BLESSED TANSI WULA</c:v>
                </c:pt>
                <c:pt idx="115">
                  <c:v>PHC KAKWAGOM IRRUAN</c:v>
                </c:pt>
                <c:pt idx="116">
                  <c:v>PHC AGBOR OSOKOM 1</c:v>
                </c:pt>
                <c:pt idx="117">
                  <c:v>COMP HEALTH CENTRE OKUNDI</c:v>
                </c:pt>
                <c:pt idx="118">
                  <c:v>PHC BANSAN</c:v>
                </c:pt>
                <c:pt idx="119">
                  <c:v>PHC ISOBENDEGHE</c:v>
                </c:pt>
                <c:pt idx="120">
                  <c:v>MPHC NSODOP</c:v>
                </c:pt>
                <c:pt idx="121">
                  <c:v>MCH ENYI BOJE</c:v>
                </c:pt>
                <c:pt idx="122">
                  <c:v>PHC OKUBUSHUYU</c:v>
                </c:pt>
                <c:pt idx="123">
                  <c:v>PHC BUNYUA IRRUAN</c:v>
                </c:pt>
                <c:pt idx="124">
                  <c:v>PHC EBAM BORUM</c:v>
                </c:pt>
                <c:pt idx="125">
                  <c:v>PHC ORUGHE BAWOP</c:v>
                </c:pt>
                <c:pt idx="126">
                  <c:v>PHC OKUBUCHI IRRUAN</c:v>
                </c:pt>
                <c:pt idx="127">
                  <c:v>PHC KAYANG 1</c:v>
                </c:pt>
                <c:pt idx="128">
                  <c:v>PHC OLOM</c:v>
                </c:pt>
                <c:pt idx="129">
                  <c:v>PHC NJUO BANO</c:v>
                </c:pt>
                <c:pt idx="130">
                  <c:v>PHC NKIM OSOKOM</c:v>
                </c:pt>
                <c:pt idx="131">
                  <c:v>PHC ESEKWE IRRUAN</c:v>
                </c:pt>
                <c:pt idx="132">
                  <c:v>DIVINE GRACE CLINIC</c:v>
                </c:pt>
                <c:pt idx="133">
                  <c:v>VICTORIA MEDICAL CENTRE</c:v>
                </c:pt>
                <c:pt idx="134">
                  <c:v>APEX MEDICAL CENTRE</c:v>
                </c:pt>
                <c:pt idx="135">
                  <c:v>CITY CLINIC</c:v>
                </c:pt>
                <c:pt idx="136">
                  <c:v>MEVOM MEDICAL CENTRE</c:v>
                </c:pt>
                <c:pt idx="137">
                  <c:v>FAITH FOUNDATION M/C</c:v>
                </c:pt>
                <c:pt idx="138">
                  <c:v>IMMANUEL INFIRMARY M/C</c:v>
                </c:pt>
                <c:pt idx="139">
                  <c:v>BAKOR MEDICAL CENTRE</c:v>
                </c:pt>
                <c:pt idx="140">
                  <c:v>HILLTOP FOUNDATION CLINIC</c:v>
                </c:pt>
                <c:pt idx="141">
                  <c:v>ARUBA SC</c:v>
                </c:pt>
                <c:pt idx="142">
                  <c:v>TESTIMONY CLINIC</c:v>
                </c:pt>
                <c:pt idx="143">
                  <c:v>JOEMEDE</c:v>
                </c:pt>
                <c:pt idx="144">
                  <c:v>ELYON FOUNDATION MEDICAL</c:v>
                </c:pt>
                <c:pt idx="145">
                  <c:v>EFKAM CLINIC</c:v>
                </c:pt>
                <c:pt idx="146">
                  <c:v>MARY MOTHER OF MERCY</c:v>
                </c:pt>
                <c:pt idx="147">
                  <c:v>VICTORIA ITAM M/C</c:v>
                </c:pt>
                <c:pt idx="148">
                  <c:v>PEOPLE SPECIALIST CLINIC</c:v>
                </c:pt>
                <c:pt idx="149">
                  <c:v>MISSION HILL CLINIC</c:v>
                </c:pt>
                <c:pt idx="150">
                  <c:v>PRESTINE CRSTAL M/C</c:v>
                </c:pt>
                <c:pt idx="151">
                  <c:v>AMAZING GRACE SPE. HOSP</c:v>
                </c:pt>
                <c:pt idx="152">
                  <c:v>AMANDA CLINIC</c:v>
                </c:pt>
                <c:pt idx="153">
                  <c:v>PHC EDIBA</c:v>
                </c:pt>
                <c:pt idx="154">
                  <c:v>PHC EDIM OTOP</c:v>
                </c:pt>
                <c:pt idx="155">
                  <c:v>PHC IKOT EFFANGHA</c:v>
                </c:pt>
                <c:pt idx="156">
                  <c:v>TBL MOOR ROAD</c:v>
                </c:pt>
                <c:pt idx="157">
                  <c:v>POLICE CLINIC</c:v>
                </c:pt>
                <c:pt idx="158">
                  <c:v>NIGERIA NAVY HOSPITAL, CALABAR</c:v>
                </c:pt>
                <c:pt idx="159">
                  <c:v>PHC IKOT ANSA</c:v>
                </c:pt>
                <c:pt idx="160">
                  <c:v>UNICAL MEDICAL CENTRE</c:v>
                </c:pt>
                <c:pt idx="161">
                  <c:v>PHC BIG QUA</c:v>
                </c:pt>
                <c:pt idx="162">
                  <c:v>PHC IKOT OMIN</c:v>
                </c:pt>
                <c:pt idx="163">
                  <c:v>PHC IKOT EFFANGHA </c:v>
                </c:pt>
                <c:pt idx="164">
                  <c:v>PHC NYAGASANG</c:v>
                </c:pt>
                <c:pt idx="165">
                  <c:v>PHC IKOT EKPO</c:v>
                </c:pt>
                <c:pt idx="166">
                  <c:v>H/C IKOT ENEOBONG</c:v>
                </c:pt>
                <c:pt idx="167">
                  <c:v>146 Batallion</c:v>
                </c:pt>
                <c:pt idx="168">
                  <c:v>AIRFORCE MEDICAL CENTRE</c:v>
                </c:pt>
                <c:pt idx="169">
                  <c:v>PHC AKIM</c:v>
                </c:pt>
                <c:pt idx="170">
                  <c:v>DIAMOND HH/C</c:v>
                </c:pt>
                <c:pt idx="171">
                  <c:v>13 BDE</c:v>
                </c:pt>
                <c:pt idx="172">
                  <c:v>PHC IKOT EKPO OKON</c:v>
                </c:pt>
                <c:pt idx="173">
                  <c:v>MOBILE CLINIC</c:v>
                </c:pt>
                <c:pt idx="174">
                  <c:v>H/C KASSUK</c:v>
                </c:pt>
                <c:pt idx="175">
                  <c:v>H/C EKABO</c:v>
                </c:pt>
                <c:pt idx="176">
                  <c:v>H/P NASARAWA</c:v>
                </c:pt>
                <c:pt idx="177">
                  <c:v>H/P ATEKONG</c:v>
                </c:pt>
                <c:pt idx="178">
                  <c:v>H/P LEMNA</c:v>
                </c:pt>
                <c:pt idx="179">
                  <c:v>PHC IKOT ENIMA</c:v>
                </c:pt>
                <c:pt idx="180">
                  <c:v>H/P BOROW PIT</c:v>
                </c:pt>
                <c:pt idx="181">
                  <c:v>H/P ESUK UTAN</c:v>
                </c:pt>
                <c:pt idx="182">
                  <c:v>MENSANA MEDICAL CENTRE</c:v>
                </c:pt>
                <c:pt idx="183">
                  <c:v>EPHRAIAM MEDICAL CENTRE</c:v>
                </c:pt>
                <c:pt idx="184">
                  <c:v>DR OFFIONG MEDICAL CENTRE</c:v>
                </c:pt>
                <c:pt idx="185">
                  <c:v>IKPEME MEDICAL CENTRE</c:v>
                </c:pt>
                <c:pt idx="186">
                  <c:v>MT. ZION MEDICAL CENTRE</c:v>
                </c:pt>
                <c:pt idx="187">
                  <c:v>RUANDAH WELLNESS</c:v>
                </c:pt>
                <c:pt idx="188">
                  <c:v>OMS MEDICAL CENTRE</c:v>
                </c:pt>
                <c:pt idx="189">
                  <c:v>PEACE MEDICAL CENTRE</c:v>
                </c:pt>
                <c:pt idx="190">
                  <c:v>MAMBO MEDICAL CENTRE</c:v>
                </c:pt>
                <c:pt idx="191">
                  <c:v>O&amp;1 MEDICAL CENTRE</c:v>
                </c:pt>
                <c:pt idx="192">
                  <c:v>PRUDENCE MEDICAL CENTRE</c:v>
                </c:pt>
                <c:pt idx="193">
                  <c:v>GOLDIE MEDICAL CENTRE</c:v>
                </c:pt>
                <c:pt idx="194">
                  <c:v>HERITAGE SPECIALIST</c:v>
                </c:pt>
                <c:pt idx="195">
                  <c:v>EVANGEL MEDICAL CENTRE</c:v>
                </c:pt>
                <c:pt idx="196">
                  <c:v>PANTHFINDER MEDICAL CENTRE</c:v>
                </c:pt>
                <c:pt idx="197">
                  <c:v>DR. LAWRENCE HENSHAW MEM HOSP</c:v>
                </c:pt>
                <c:pt idx="198">
                  <c:v>UCTH</c:v>
                </c:pt>
                <c:pt idx="199">
                  <c:v>GENERAL HOSPITAL CALABAR</c:v>
                </c:pt>
                <c:pt idx="200">
                  <c:v>PHC ANATIGHA</c:v>
                </c:pt>
                <c:pt idx="201">
                  <c:v>PHC EKPO ABASI</c:v>
                </c:pt>
                <c:pt idx="202">
                  <c:v>PHC ANDERSON</c:v>
                </c:pt>
                <c:pt idx="203">
                  <c:v>PHC HENSHAW TOWN</c:v>
                </c:pt>
                <c:pt idx="204">
                  <c:v>PHC AKANI ESUK OROK</c:v>
                </c:pt>
                <c:pt idx="205">
                  <c:v>NYSC</c:v>
                </c:pt>
                <c:pt idx="206">
                  <c:v>PHC EYAMBA</c:v>
                </c:pt>
                <c:pt idx="207">
                  <c:v>H/P BEECROFF</c:v>
                </c:pt>
                <c:pt idx="208">
                  <c:v>H/P BOGOBRI</c:v>
                </c:pt>
                <c:pt idx="209">
                  <c:v>PHC ESIEREBOM</c:v>
                </c:pt>
                <c:pt idx="210">
                  <c:v>PHC UWANSE</c:v>
                </c:pt>
                <c:pt idx="211">
                  <c:v>SUSSAN CLINIC</c:v>
                </c:pt>
                <c:pt idx="212">
                  <c:v>JORDON CLINIC</c:v>
                </c:pt>
                <c:pt idx="213">
                  <c:v>PHC ABIA</c:v>
                </c:pt>
                <c:pt idx="214">
                  <c:v>PHC AGBORKIM</c:v>
                </c:pt>
                <c:pt idx="215">
                  <c:v>PHC ABIJANG</c:v>
                </c:pt>
                <c:pt idx="216">
                  <c:v>PHC BENDEGHE</c:v>
                </c:pt>
                <c:pt idx="217">
                  <c:v>MPHC EFFRAYA</c:v>
                </c:pt>
                <c:pt idx="218">
                  <c:v>PHC ETOMI</c:v>
                </c:pt>
                <c:pt idx="219">
                  <c:v>PHC ITAKA</c:v>
                </c:pt>
                <c:pt idx="220">
                  <c:v>PHC MKPOT</c:v>
                </c:pt>
                <c:pt idx="221">
                  <c:v>PHC NSOFANG</c:v>
                </c:pt>
                <c:pt idx="222">
                  <c:v>H/P ETEYANG</c:v>
                </c:pt>
                <c:pt idx="223">
                  <c:v>H/P EKUNGATAI</c:v>
                </c:pt>
                <c:pt idx="224">
                  <c:v>H/P MFUM</c:v>
                </c:pt>
                <c:pt idx="225">
                  <c:v>H/P TITOR</c:v>
                </c:pt>
                <c:pt idx="226">
                  <c:v>H/P ETEKOKAGARA</c:v>
                </c:pt>
                <c:pt idx="227">
                  <c:v>H/P BIKPARE</c:v>
                </c:pt>
                <c:pt idx="228">
                  <c:v>H/P BIJAH</c:v>
                </c:pt>
                <c:pt idx="229">
                  <c:v>H/P ETEK ATI</c:v>
                </c:pt>
                <c:pt idx="230">
                  <c:v>H/P CARABOAT</c:v>
                </c:pt>
                <c:pt idx="231">
                  <c:v>H/P AREH</c:v>
                </c:pt>
                <c:pt idx="232">
                  <c:v>H/P ARARIM</c:v>
                </c:pt>
                <c:pt idx="233">
                  <c:v>H/C ETARA</c:v>
                </c:pt>
                <c:pt idx="234">
                  <c:v>H/P EKIEM</c:v>
                </c:pt>
                <c:pt idx="235">
                  <c:v>HFCH, IKOM</c:v>
                </c:pt>
                <c:pt idx="236">
                  <c:v>KUSAKI HOSPITAL</c:v>
                </c:pt>
                <c:pt idx="237">
                  <c:v>CSH IKOM</c:v>
                </c:pt>
                <c:pt idx="238">
                  <c:v>GIKO HOSP</c:v>
                </c:pt>
                <c:pt idx="239">
                  <c:v>ITEGRITY HOSPITAL</c:v>
                </c:pt>
                <c:pt idx="240">
                  <c:v>BAKOR MEDICAL CENTRE</c:v>
                </c:pt>
                <c:pt idx="241">
                  <c:v>EYO MEDICAL HOSPITAL</c:v>
                </c:pt>
                <c:pt idx="242">
                  <c:v>AWUKAM MEDICAL HOSPITAL</c:v>
                </c:pt>
                <c:pt idx="243">
                  <c:v>MELROSE MEDICAL HOSPITAL</c:v>
                </c:pt>
                <c:pt idx="244">
                  <c:v>PHC OKUNI</c:v>
                </c:pt>
                <c:pt idx="245">
                  <c:v>PHC AKPARABONG</c:v>
                </c:pt>
                <c:pt idx="246">
                  <c:v>CHC IKOM</c:v>
                </c:pt>
                <c:pt idx="247">
                  <c:v>PHC EMANGHAGBE</c:v>
                </c:pt>
                <c:pt idx="248">
                  <c:v>PHC NKARASI</c:v>
                </c:pt>
                <c:pt idx="249">
                  <c:v>PHC ADIGINKPO</c:v>
                </c:pt>
                <c:pt idx="250">
                  <c:v>PHC ALESI</c:v>
                </c:pt>
                <c:pt idx="251">
                  <c:v>PHC EKPOKPA</c:v>
                </c:pt>
                <c:pt idx="252">
                  <c:v>IKOM PRISONS</c:v>
                </c:pt>
                <c:pt idx="253">
                  <c:v>PHC EDOR</c:v>
                </c:pt>
                <c:pt idx="254">
                  <c:v>AFI BARRACKS</c:v>
                </c:pt>
                <c:pt idx="255">
                  <c:v>PHC NDE</c:v>
                </c:pt>
                <c:pt idx="256">
                  <c:v>ENE MEDICAL CENTRE</c:v>
                </c:pt>
                <c:pt idx="257">
                  <c:v>DESTINY CLINIC</c:v>
                </c:pt>
                <c:pt idx="258">
                  <c:v>NKST CLINIC</c:v>
                </c:pt>
                <c:pt idx="259">
                  <c:v>GENERAL HOSPITAL SANKWARALA</c:v>
                </c:pt>
                <c:pt idx="260">
                  <c:v>PHC UTANGA</c:v>
                </c:pt>
                <c:pt idx="261">
                  <c:v>PHC BELINGE</c:v>
                </c:pt>
                <c:pt idx="262">
                  <c:v>H/P BUSI 3</c:v>
                </c:pt>
                <c:pt idx="263">
                  <c:v>BUSI 2 </c:v>
                </c:pt>
                <c:pt idx="264">
                  <c:v>PHC BEBI 4</c:v>
                </c:pt>
                <c:pt idx="265">
                  <c:v>PHC SHEKPECHE</c:v>
                </c:pt>
                <c:pt idx="266">
                  <c:v>PHC BAYAYAM</c:v>
                </c:pt>
                <c:pt idx="267">
                  <c:v>PHC BAYATU</c:v>
                </c:pt>
                <c:pt idx="268">
                  <c:v>PHC KAKWALAKA</c:v>
                </c:pt>
                <c:pt idx="269">
                  <c:v>PHC OMALE</c:v>
                </c:pt>
                <c:pt idx="270">
                  <c:v>PHC ASHORKI MEPIC</c:v>
                </c:pt>
                <c:pt idx="271">
                  <c:v>CHC SANKWALA</c:v>
                </c:pt>
                <c:pt idx="272">
                  <c:v>DR EYABA MEDICAL CENTRE</c:v>
                </c:pt>
                <c:pt idx="273">
                  <c:v>PRESBYTERIAN TBL HOSPITAL MBEMBE</c:v>
                </c:pt>
                <c:pt idx="274">
                  <c:v>EKANA MEDICAL CENTRE</c:v>
                </c:pt>
                <c:pt idx="275">
                  <c:v>CENTRE POINT MEDICAL CENTRE</c:v>
                </c:pt>
                <c:pt idx="276">
                  <c:v>GENERAL HOSPITAL, OBUBRA</c:v>
                </c:pt>
                <c:pt idx="277">
                  <c:v>PHC EDONDO</c:v>
                </c:pt>
                <c:pt idx="278">
                  <c:v>PHC OCHON</c:v>
                </c:pt>
                <c:pt idx="279">
                  <c:v>PHC OFUMBOGHA</c:v>
                </c:pt>
                <c:pt idx="280">
                  <c:v>PHC OFODUA</c:v>
                </c:pt>
                <c:pt idx="281">
                  <c:v>PHC IYAMOYONG</c:v>
                </c:pt>
                <c:pt idx="282">
                  <c:v>PHC OYENOPON</c:v>
                </c:pt>
                <c:pt idx="283">
                  <c:v>PHC ODERIGA</c:v>
                </c:pt>
                <c:pt idx="284">
                  <c:v>PHAC OYADAMA</c:v>
                </c:pt>
                <c:pt idx="285">
                  <c:v>PHC AHAHA</c:v>
                </c:pt>
                <c:pt idx="286">
                  <c:v>PHC IYAMITET</c:v>
                </c:pt>
                <c:pt idx="287">
                  <c:v>PHC OGURUDE</c:v>
                </c:pt>
                <c:pt idx="288">
                  <c:v>PHC OBUBRA VILLA</c:v>
                </c:pt>
                <c:pt idx="289">
                  <c:v>NIG. CORRECTION SERVICE, OBUBRA</c:v>
                </c:pt>
                <c:pt idx="290">
                  <c:v>0PHC NKUM</c:v>
                </c:pt>
                <c:pt idx="291">
                  <c:v>PHC ABABENE</c:v>
                </c:pt>
                <c:pt idx="292">
                  <c:v>OBUDU CLINIC</c:v>
                </c:pt>
                <c:pt idx="293">
                  <c:v>SECRET HEART CATHOLIC HOSPITAL</c:v>
                </c:pt>
                <c:pt idx="294">
                  <c:v>PHC OBUDU URBAN</c:v>
                </c:pt>
                <c:pt idx="295">
                  <c:v>PHC UKPENYE ABUJA</c:v>
                </c:pt>
                <c:pt idx="296">
                  <c:v>PHC UKTUKWANG</c:v>
                </c:pt>
                <c:pt idx="297">
                  <c:v>PHC UKPADA</c:v>
                </c:pt>
                <c:pt idx="298">
                  <c:v>MPHC UKWUTIA</c:v>
                </c:pt>
                <c:pt idx="299">
                  <c:v>H/P MGBENE</c:v>
                </c:pt>
                <c:pt idx="300">
                  <c:v>PHC ALEGE</c:v>
                </c:pt>
                <c:pt idx="301">
                  <c:v>PHC OKWAROGUNG</c:v>
                </c:pt>
                <c:pt idx="302">
                  <c:v>H/P ARARU</c:v>
                </c:pt>
                <c:pt idx="303">
                  <c:v>PHC OKURISING</c:v>
                </c:pt>
                <c:pt idx="304">
                  <c:v>MPHC OFUMBE</c:v>
                </c:pt>
                <c:pt idx="305">
                  <c:v>PHC UKPE</c:v>
                </c:pt>
                <c:pt idx="306">
                  <c:v>PHC IBONG</c:v>
                </c:pt>
                <c:pt idx="307">
                  <c:v>H/P KUTIANG 1</c:v>
                </c:pt>
                <c:pt idx="308">
                  <c:v>PHC OHONG</c:v>
                </c:pt>
                <c:pt idx="309">
                  <c:v>PHC BEBUABIE</c:v>
                </c:pt>
                <c:pt idx="310">
                  <c:v>PHC UKWEL OBUDU</c:v>
                </c:pt>
                <c:pt idx="311">
                  <c:v>H/P RANCH ROAD</c:v>
                </c:pt>
                <c:pt idx="312">
                  <c:v>H/P BEBUOBONG</c:v>
                </c:pt>
                <c:pt idx="313">
                  <c:v>PHC OKAMBI</c:v>
                </c:pt>
                <c:pt idx="314">
                  <c:v>NIGERIA CORRECTION SERVICE, OBUDU</c:v>
                </c:pt>
                <c:pt idx="315">
                  <c:v>GENERAL HOSPITAL OBUDU</c:v>
                </c:pt>
                <c:pt idx="316">
                  <c:v>PHC OKORDEM </c:v>
                </c:pt>
                <c:pt idx="317">
                  <c:v>CHC IKOT EFFIONG OTOP, OKOYONG</c:v>
                </c:pt>
                <c:pt idx="318">
                  <c:v>PHC ODUKPANI QUA</c:v>
                </c:pt>
                <c:pt idx="319">
                  <c:v>PHC OKURIKANG OKOYONG</c:v>
                </c:pt>
                <c:pt idx="320">
                  <c:v>PHC USUNG ESUK</c:v>
                </c:pt>
                <c:pt idx="321">
                  <c:v>PHC AKPAP OKOYONG</c:v>
                </c:pt>
                <c:pt idx="322">
                  <c:v>PHC IKONETO</c:v>
                </c:pt>
                <c:pt idx="323">
                  <c:v>PHC URUA ETAK UYO</c:v>
                </c:pt>
                <c:pt idx="324">
                  <c:v>PHC ADIABO OKURIKANG</c:v>
                </c:pt>
                <c:pt idx="325">
                  <c:v>PHC OBOMITIAT</c:v>
                </c:pt>
                <c:pt idx="326">
                  <c:v>PHC AKIM-AKIM</c:v>
                </c:pt>
                <c:pt idx="327">
                  <c:v>PHC ATAN ONOYOM</c:v>
                </c:pt>
                <c:pt idx="328">
                  <c:v>H/P IKOT EFFIOM</c:v>
                </c:pt>
                <c:pt idx="329">
                  <c:v>PHC ONIMENKIONG</c:v>
                </c:pt>
                <c:pt idx="330">
                  <c:v>GENERAL HOSPITAL UKEM</c:v>
                </c:pt>
                <c:pt idx="331">
                  <c:v>PHC CREEK TOWN 1</c:v>
                </c:pt>
                <c:pt idx="332">
                  <c:v>ST BENEDICT HOSPITAL MONIAYA</c:v>
                </c:pt>
                <c:pt idx="333">
                  <c:v>SANTA MARIA</c:v>
                </c:pt>
                <c:pt idx="334">
                  <c:v>LUSANA MEDICAL CENTRE</c:v>
                </c:pt>
                <c:pt idx="335">
                  <c:v>SUMMA PATRICK MEDICAL CENTRE</c:v>
                </c:pt>
                <c:pt idx="336">
                  <c:v>GENERAL HOSPITAL CALABAR</c:v>
                </c:pt>
                <c:pt idx="337">
                  <c:v>H/C UKENDE</c:v>
                </c:pt>
                <c:pt idx="338">
                  <c:v>PHC BANSAN</c:v>
                </c:pt>
                <c:pt idx="339">
                  <c:v>PHC OGBOJA</c:v>
                </c:pt>
                <c:pt idx="340">
                  <c:v>PHC OJERIM</c:v>
                </c:pt>
                <c:pt idx="341">
                  <c:v>HP OCHORO</c:v>
                </c:pt>
                <c:pt idx="342">
                  <c:v>H/P MBOK</c:v>
                </c:pt>
                <c:pt idx="343">
                  <c:v>MCH NDOK</c:v>
                </c:pt>
                <c:pt idx="344">
                  <c:v>H/C ADOGOM</c:v>
                </c:pt>
                <c:pt idx="345">
                  <c:v>H/P ISHIBORI</c:v>
                </c:pt>
                <c:pt idx="346">
                  <c:v>MPHC IGEDOR</c:v>
                </c:pt>
                <c:pt idx="347">
                  <c:v>H/C ODAJE</c:v>
                </c:pt>
                <c:pt idx="348">
                  <c:v>MPHC IDUM</c:v>
                </c:pt>
                <c:pt idx="349">
                  <c:v>H/P ATINGITEK</c:v>
                </c:pt>
                <c:pt idx="350">
                  <c:v>NIGERIA CORRECTION SERVICE</c:v>
                </c:pt>
                <c:pt idx="351">
                  <c:v>ANGEL CLINIC, UGEP</c:v>
                </c:pt>
                <c:pt idx="352">
                  <c:v>ADERELE MEDICAL CENTRE</c:v>
                </c:pt>
                <c:pt idx="353">
                  <c:v>FAME CLINIC</c:v>
                </c:pt>
                <c:pt idx="354">
                  <c:v>UBI CONSULT</c:v>
                </c:pt>
                <c:pt idx="355">
                  <c:v>DANEX MEDICAL CENTRE</c:v>
                </c:pt>
                <c:pt idx="356">
                  <c:v>ANSOR CLINIC</c:v>
                </c:pt>
                <c:pt idx="357">
                  <c:v>DR EGOZI MEDICAL CENTRE</c:v>
                </c:pt>
                <c:pt idx="358">
                  <c:v>SIMBA MEDICAL CENTRE</c:v>
                </c:pt>
                <c:pt idx="359">
                  <c:v>GENERAL HOSPITAL UGEP</c:v>
                </c:pt>
                <c:pt idx="360">
                  <c:v>PHC UGEP</c:v>
                </c:pt>
                <c:pt idx="361">
                  <c:v>PHC EKORI</c:v>
                </c:pt>
                <c:pt idx="362">
                  <c:v>PHC IDOMI</c:v>
                </c:pt>
                <c:pt idx="363">
                  <c:v>PHC YENON</c:v>
                </c:pt>
                <c:pt idx="364">
                  <c:v>PHC KETABEBE</c:v>
                </c:pt>
                <c:pt idx="365">
                  <c:v>PHC IJIMAN</c:v>
                </c:pt>
                <c:pt idx="366">
                  <c:v>PHC NTANKPO</c:v>
                </c:pt>
                <c:pt idx="367">
                  <c:v>H/P IJIMAN</c:v>
                </c:pt>
                <c:pt idx="368">
                  <c:v>H/P USENE</c:v>
                </c:pt>
                <c:pt idx="369">
                  <c:v>H/P LEBOKOM</c:v>
                </c:pt>
                <c:pt idx="370">
                  <c:v>PHC AJERE</c:v>
                </c:pt>
                <c:pt idx="371">
                  <c:v>PHC EKPENTI</c:v>
                </c:pt>
                <c:pt idx="372">
                  <c:v>PHC NTAN</c:v>
                </c:pt>
                <c:pt idx="373">
                  <c:v>H/P EKORI BEACH</c:v>
                </c:pt>
                <c:pt idx="374">
                  <c:v>H/P AJERE BEACH</c:v>
                </c:pt>
                <c:pt idx="375">
                  <c:v>PHC NKO</c:v>
                </c:pt>
                <c:pt idx="376">
                  <c:v>PHC OKOMASI</c:v>
                </c:pt>
                <c:pt idx="377">
                  <c:v>PHC MKPA</c:v>
                </c:pt>
                <c:pt idx="378">
                  <c:v>PHC MKPANI</c:v>
                </c:pt>
                <c:pt idx="379">
                  <c:v>H/P LEBANG</c:v>
                </c:pt>
                <c:pt idx="380">
                  <c:v>PHC AGOI IBAMI</c:v>
                </c:pt>
                <c:pt idx="381">
                  <c:v>PHC AGOI IKPO</c:v>
                </c:pt>
                <c:pt idx="382">
                  <c:v>PHC INYIMA</c:v>
                </c:pt>
                <c:pt idx="383">
                  <c:v>LUTHERAN HOSPITAL YAHE</c:v>
                </c:pt>
                <c:pt idx="384">
                  <c:v>TO HEART FOUNDATION</c:v>
                </c:pt>
                <c:pt idx="385">
                  <c:v>LIFE REFERRAL CLINIC</c:v>
                </c:pt>
                <c:pt idx="386">
                  <c:v>ELAHEM CLINIC</c:v>
                </c:pt>
                <c:pt idx="387">
                  <c:v>POLYSM CLINIC</c:v>
                </c:pt>
                <c:pt idx="388">
                  <c:v>LUSANA CLINIC</c:v>
                </c:pt>
                <c:pt idx="389">
                  <c:v>FESTHINEN CLLINIC</c:v>
                </c:pt>
                <c:pt idx="390">
                  <c:v>KUSAK ABEK</c:v>
                </c:pt>
                <c:pt idx="391">
                  <c:v>DESTINY CLINIC</c:v>
                </c:pt>
                <c:pt idx="392">
                  <c:v>OMECHI MEDICAL CENTRE</c:v>
                </c:pt>
                <c:pt idx="393">
                  <c:v>PHC ANYUGBEA, IGADE</c:v>
                </c:pt>
                <c:pt idx="394">
                  <c:v>PHC IJIRAGA</c:v>
                </c:pt>
                <c:pt idx="395">
                  <c:v>PHC EZEKWE</c:v>
                </c:pt>
                <c:pt idx="396">
                  <c:v>PHC ECHUMOGA</c:v>
                </c:pt>
                <c:pt idx="397">
                  <c:v>PHC IPUOLE</c:v>
                </c:pt>
                <c:pt idx="398">
                  <c:v>PHC WONYE</c:v>
                </c:pt>
                <c:pt idx="399">
                  <c:v>CHC OKPOMA</c:v>
                </c:pt>
                <c:pt idx="400">
                  <c:v>PHC OLACHOR</c:v>
                </c:pt>
                <c:pt idx="401">
                  <c:v>WOMEN H/C OKUKU</c:v>
                </c:pt>
                <c:pt idx="402">
                  <c:v>PHC WANAKOM</c:v>
                </c:pt>
                <c:pt idx="403">
                  <c:v>CHC WANIHEM</c:v>
                </c:pt>
                <c:pt idx="404">
                  <c:v>PHC BIKELE</c:v>
                </c:pt>
                <c:pt idx="405">
                  <c:v>PHC MFUMA</c:v>
                </c:pt>
                <c:pt idx="406">
                  <c:v>H/C OKPODON</c:v>
                </c:pt>
                <c:pt idx="407">
                  <c:v>PHC OBA</c:v>
                </c:pt>
                <c:pt idx="408">
                  <c:v>WANIKADE</c:v>
                </c:pt>
              </c:strCache>
            </c:strRef>
          </c:cat>
          <c:val>
            <c:numRef>
              <c:f>'CR Q12022'!$D$2:$D$410</c:f>
              <c:numCache>
                <c:formatCode>General</c:formatCode>
                <c:ptCount val="409"/>
                <c:pt idx="0">
                  <c:v>11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</c:v>
                </c:pt>
                <c:pt idx="15">
                  <c:v>0</c:v>
                </c:pt>
                <c:pt idx="16">
                  <c:v>12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10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4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3</c:v>
                </c:pt>
                <c:pt idx="31">
                  <c:v>0</c:v>
                </c:pt>
                <c:pt idx="32">
                  <c:v>1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2</c:v>
                </c:pt>
                <c:pt idx="43">
                  <c:v>0</c:v>
                </c:pt>
                <c:pt idx="44">
                  <c:v>4</c:v>
                </c:pt>
                <c:pt idx="45">
                  <c:v>4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2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1</c:v>
                </c:pt>
                <c:pt idx="60">
                  <c:v>0</c:v>
                </c:pt>
                <c:pt idx="61">
                  <c:v>21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1</c:v>
                </c:pt>
                <c:pt idx="72">
                  <c:v>6</c:v>
                </c:pt>
                <c:pt idx="73">
                  <c:v>0</c:v>
                </c:pt>
                <c:pt idx="74">
                  <c:v>0</c:v>
                </c:pt>
                <c:pt idx="75">
                  <c:v>6</c:v>
                </c:pt>
                <c:pt idx="76">
                  <c:v>1</c:v>
                </c:pt>
                <c:pt idx="77">
                  <c:v>1</c:v>
                </c:pt>
                <c:pt idx="78">
                  <c:v>3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2</c:v>
                </c:pt>
                <c:pt idx="83">
                  <c:v>1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13</c:v>
                </c:pt>
                <c:pt idx="93">
                  <c:v>1</c:v>
                </c:pt>
                <c:pt idx="94">
                  <c:v>0</c:v>
                </c:pt>
                <c:pt idx="95">
                  <c:v>1</c:v>
                </c:pt>
                <c:pt idx="96">
                  <c:v>1</c:v>
                </c:pt>
                <c:pt idx="97">
                  <c:v>0</c:v>
                </c:pt>
                <c:pt idx="98">
                  <c:v>2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1</c:v>
                </c:pt>
                <c:pt idx="104">
                  <c:v>1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7</c:v>
                </c:pt>
                <c:pt idx="109">
                  <c:v>6</c:v>
                </c:pt>
                <c:pt idx="110">
                  <c:v>6</c:v>
                </c:pt>
                <c:pt idx="111">
                  <c:v>5</c:v>
                </c:pt>
                <c:pt idx="112">
                  <c:v>4</c:v>
                </c:pt>
                <c:pt idx="113">
                  <c:v>7</c:v>
                </c:pt>
                <c:pt idx="114">
                  <c:v>6</c:v>
                </c:pt>
                <c:pt idx="115">
                  <c:v>8</c:v>
                </c:pt>
                <c:pt idx="116">
                  <c:v>0</c:v>
                </c:pt>
                <c:pt idx="117">
                  <c:v>17</c:v>
                </c:pt>
                <c:pt idx="118">
                  <c:v>19</c:v>
                </c:pt>
                <c:pt idx="119">
                  <c:v>6</c:v>
                </c:pt>
                <c:pt idx="120">
                  <c:v>10</c:v>
                </c:pt>
                <c:pt idx="121">
                  <c:v>9</c:v>
                </c:pt>
                <c:pt idx="122">
                  <c:v>6</c:v>
                </c:pt>
                <c:pt idx="123">
                  <c:v>3</c:v>
                </c:pt>
                <c:pt idx="124">
                  <c:v>3</c:v>
                </c:pt>
                <c:pt idx="125">
                  <c:v>8</c:v>
                </c:pt>
                <c:pt idx="126">
                  <c:v>2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3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4</c:v>
                </c:pt>
                <c:pt idx="144">
                  <c:v>1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19</c:v>
                </c:pt>
                <c:pt idx="150">
                  <c:v>0</c:v>
                </c:pt>
                <c:pt idx="151">
                  <c:v>3</c:v>
                </c:pt>
                <c:pt idx="152">
                  <c:v>1</c:v>
                </c:pt>
                <c:pt idx="153">
                  <c:v>11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4</c:v>
                </c:pt>
                <c:pt idx="158">
                  <c:v>16</c:v>
                </c:pt>
                <c:pt idx="159">
                  <c:v>5</c:v>
                </c:pt>
                <c:pt idx="160">
                  <c:v>4</c:v>
                </c:pt>
                <c:pt idx="161">
                  <c:v>0</c:v>
                </c:pt>
                <c:pt idx="162">
                  <c:v>2</c:v>
                </c:pt>
                <c:pt idx="163">
                  <c:v>0</c:v>
                </c:pt>
                <c:pt idx="164">
                  <c:v>1</c:v>
                </c:pt>
                <c:pt idx="165">
                  <c:v>2</c:v>
                </c:pt>
                <c:pt idx="166">
                  <c:v>0</c:v>
                </c:pt>
                <c:pt idx="167">
                  <c:v>2</c:v>
                </c:pt>
                <c:pt idx="168">
                  <c:v>3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2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3</c:v>
                </c:pt>
                <c:pt idx="183">
                  <c:v>17</c:v>
                </c:pt>
                <c:pt idx="184">
                  <c:v>5</c:v>
                </c:pt>
                <c:pt idx="185">
                  <c:v>0</c:v>
                </c:pt>
                <c:pt idx="186">
                  <c:v>7</c:v>
                </c:pt>
                <c:pt idx="187">
                  <c:v>0</c:v>
                </c:pt>
                <c:pt idx="188">
                  <c:v>10</c:v>
                </c:pt>
                <c:pt idx="189">
                  <c:v>0</c:v>
                </c:pt>
                <c:pt idx="190">
                  <c:v>8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43</c:v>
                </c:pt>
                <c:pt idx="198">
                  <c:v>39</c:v>
                </c:pt>
                <c:pt idx="199">
                  <c:v>20</c:v>
                </c:pt>
                <c:pt idx="200">
                  <c:v>7</c:v>
                </c:pt>
                <c:pt idx="201">
                  <c:v>26</c:v>
                </c:pt>
                <c:pt idx="202">
                  <c:v>1</c:v>
                </c:pt>
                <c:pt idx="203">
                  <c:v>1</c:v>
                </c:pt>
                <c:pt idx="204">
                  <c:v>3</c:v>
                </c:pt>
                <c:pt idx="205">
                  <c:v>2</c:v>
                </c:pt>
                <c:pt idx="206">
                  <c:v>2</c:v>
                </c:pt>
                <c:pt idx="207">
                  <c:v>1</c:v>
                </c:pt>
                <c:pt idx="208">
                  <c:v>1</c:v>
                </c:pt>
                <c:pt idx="209">
                  <c:v>5</c:v>
                </c:pt>
                <c:pt idx="210">
                  <c:v>3</c:v>
                </c:pt>
                <c:pt idx="211">
                  <c:v>12</c:v>
                </c:pt>
                <c:pt idx="212">
                  <c:v>0</c:v>
                </c:pt>
                <c:pt idx="213">
                  <c:v>8</c:v>
                </c:pt>
                <c:pt idx="214">
                  <c:v>1</c:v>
                </c:pt>
                <c:pt idx="215">
                  <c:v>1</c:v>
                </c:pt>
                <c:pt idx="216">
                  <c:v>9</c:v>
                </c:pt>
                <c:pt idx="217">
                  <c:v>2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1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1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14</c:v>
                </c:pt>
                <c:pt idx="236">
                  <c:v>9</c:v>
                </c:pt>
                <c:pt idx="237">
                  <c:v>1</c:v>
                </c:pt>
                <c:pt idx="238">
                  <c:v>0</c:v>
                </c:pt>
                <c:pt idx="239">
                  <c:v>3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3</c:v>
                </c:pt>
                <c:pt idx="245">
                  <c:v>2</c:v>
                </c:pt>
                <c:pt idx="246">
                  <c:v>1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2</c:v>
                </c:pt>
                <c:pt idx="253">
                  <c:v>1</c:v>
                </c:pt>
                <c:pt idx="254">
                  <c:v>0</c:v>
                </c:pt>
                <c:pt idx="255">
                  <c:v>0</c:v>
                </c:pt>
                <c:pt idx="256">
                  <c:v>11</c:v>
                </c:pt>
                <c:pt idx="257">
                  <c:v>15</c:v>
                </c:pt>
                <c:pt idx="258">
                  <c:v>14</c:v>
                </c:pt>
                <c:pt idx="259">
                  <c:v>8</c:v>
                </c:pt>
                <c:pt idx="260">
                  <c:v>0</c:v>
                </c:pt>
                <c:pt idx="261">
                  <c:v>0</c:v>
                </c:pt>
                <c:pt idx="262">
                  <c:v>3</c:v>
                </c:pt>
                <c:pt idx="263">
                  <c:v>1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3</c:v>
                </c:pt>
                <c:pt idx="272">
                  <c:v>1</c:v>
                </c:pt>
                <c:pt idx="273">
                  <c:v>7</c:v>
                </c:pt>
                <c:pt idx="274">
                  <c:v>1</c:v>
                </c:pt>
                <c:pt idx="275">
                  <c:v>0</c:v>
                </c:pt>
                <c:pt idx="276">
                  <c:v>2</c:v>
                </c:pt>
                <c:pt idx="277">
                  <c:v>1</c:v>
                </c:pt>
                <c:pt idx="278">
                  <c:v>1</c:v>
                </c:pt>
                <c:pt idx="279">
                  <c:v>2</c:v>
                </c:pt>
                <c:pt idx="280">
                  <c:v>2</c:v>
                </c:pt>
                <c:pt idx="281">
                  <c:v>1</c:v>
                </c:pt>
                <c:pt idx="282">
                  <c:v>1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17</c:v>
                </c:pt>
                <c:pt idx="293">
                  <c:v>13</c:v>
                </c:pt>
                <c:pt idx="294">
                  <c:v>1</c:v>
                </c:pt>
                <c:pt idx="295">
                  <c:v>1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1</c:v>
                </c:pt>
                <c:pt idx="306">
                  <c:v>0</c:v>
                </c:pt>
                <c:pt idx="307">
                  <c:v>1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4</c:v>
                </c:pt>
                <c:pt idx="318">
                  <c:v>0</c:v>
                </c:pt>
                <c:pt idx="319">
                  <c:v>0</c:v>
                </c:pt>
                <c:pt idx="320">
                  <c:v>2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4</c:v>
                </c:pt>
                <c:pt idx="327">
                  <c:v>0</c:v>
                </c:pt>
                <c:pt idx="328">
                  <c:v>1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60</c:v>
                </c:pt>
                <c:pt idx="333">
                  <c:v>1</c:v>
                </c:pt>
                <c:pt idx="334">
                  <c:v>1</c:v>
                </c:pt>
                <c:pt idx="335">
                  <c:v>1</c:v>
                </c:pt>
                <c:pt idx="336">
                  <c:v>20</c:v>
                </c:pt>
                <c:pt idx="337">
                  <c:v>7</c:v>
                </c:pt>
                <c:pt idx="338">
                  <c:v>4</c:v>
                </c:pt>
                <c:pt idx="339">
                  <c:v>1</c:v>
                </c:pt>
                <c:pt idx="340">
                  <c:v>1</c:v>
                </c:pt>
                <c:pt idx="341">
                  <c:v>1</c:v>
                </c:pt>
                <c:pt idx="342">
                  <c:v>1</c:v>
                </c:pt>
                <c:pt idx="343">
                  <c:v>2</c:v>
                </c:pt>
                <c:pt idx="344">
                  <c:v>6</c:v>
                </c:pt>
                <c:pt idx="345">
                  <c:v>8</c:v>
                </c:pt>
                <c:pt idx="346">
                  <c:v>4</c:v>
                </c:pt>
                <c:pt idx="347">
                  <c:v>1</c:v>
                </c:pt>
                <c:pt idx="348">
                  <c:v>4</c:v>
                </c:pt>
                <c:pt idx="349">
                  <c:v>1</c:v>
                </c:pt>
                <c:pt idx="350">
                  <c:v>0</c:v>
                </c:pt>
                <c:pt idx="351">
                  <c:v>4</c:v>
                </c:pt>
                <c:pt idx="352">
                  <c:v>3</c:v>
                </c:pt>
                <c:pt idx="353">
                  <c:v>2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22</c:v>
                </c:pt>
                <c:pt idx="360">
                  <c:v>1</c:v>
                </c:pt>
                <c:pt idx="361">
                  <c:v>1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12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1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1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3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1</c:v>
                </c:pt>
                <c:pt idx="408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F5A-5943-B36A-53093C1882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127088"/>
        <c:axId val="1207790368"/>
      </c:lineChart>
      <c:catAx>
        <c:axId val="119112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7790368"/>
        <c:crosses val="autoZero"/>
        <c:auto val="1"/>
        <c:lblAlgn val="ctr"/>
        <c:lblOffset val="100"/>
        <c:noMultiLvlLbl val="0"/>
      </c:catAx>
      <c:valAx>
        <c:axId val="120779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112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accent2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100E8D-79BA-439B-B357-DD727A644325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NG"/>
        </a:p>
      </dgm:t>
    </dgm:pt>
    <dgm:pt modelId="{E73865B5-9D3A-4305-B812-BFD83D8D15EB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Access to real-time or near real-time data</a:t>
          </a:r>
          <a:r>
            <a: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 </a:t>
          </a:r>
          <a:endParaRPr lang="en-NG" sz="1400" dirty="0"/>
        </a:p>
      </dgm:t>
    </dgm:pt>
    <dgm:pt modelId="{6460DF1B-78B2-4C03-AA85-F3E027E9B1B5}" type="parTrans" cxnId="{EFAF276C-C312-4EA9-97B6-98560FC14386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D4C7852D-22D2-4482-A7D2-E4801C6BBD4F}" type="sibTrans" cxnId="{EFAF276C-C312-4EA9-97B6-98560FC14386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9F0AF307-7EC7-46F0-BE65-86E96F90AD94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</a:t>
          </a:r>
          <a:r>
            <a: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ulti- layered data review and analysis </a:t>
          </a:r>
          <a:endParaRPr lang="en-NG" sz="14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EFA44791-D962-4A1E-8819-64B0AA6F6CD5}" type="parTrans" cxnId="{788D75A9-1C88-49B3-9644-0ECDFC99BACD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38E7570B-1B3E-4FC1-95D0-53E4B847BB3B}" type="sibTrans" cxnId="{788D75A9-1C88-49B3-9644-0ECDFC99BACD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44E12856-68AB-4B96-BF09-E230845ECAE5}">
      <dgm:prSet custT="1"/>
      <dgm:spPr/>
      <dgm:t>
        <a:bodyPr/>
        <a:lstStyle/>
        <a:p>
          <a:r>
            <a: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visualization</a:t>
          </a:r>
          <a:endParaRPr lang="en-NG" sz="14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E98A86F1-D1AA-4531-92E3-0F5568F2DD56}" type="parTrans" cxnId="{59DC4D6A-9B7E-4943-BBAE-8C3E8F142C4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6A3C8DE0-B5DA-4708-B8D5-3CC479FB36F2}" type="sibTrans" cxnId="{59DC4D6A-9B7E-4943-BBAE-8C3E8F142C4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39081B99-A811-470E-B4DF-AA5120074B07}">
      <dgm:prSet custT="1"/>
      <dgm:spPr/>
      <dgm:t>
        <a:bodyPr/>
        <a:lstStyle/>
        <a:p>
          <a:r>
            <a: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Collaboration and communication tools:</a:t>
          </a:r>
          <a:endParaRPr lang="en-NG" sz="14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E52A2CE-7757-4FB6-9C2D-70E0113B8FBF}" type="parTrans" cxnId="{E83A3621-01F3-43DF-A166-47F2A2753B82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659674DB-9C68-49C1-8DC8-939D7B972F3D}" type="sibTrans" cxnId="{E83A3621-01F3-43DF-A166-47F2A2753B82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81BA4C2D-D550-4ADF-9070-664EFC9BCF66}">
      <dgm:prSet custT="1"/>
      <dgm:spPr>
        <a:solidFill>
          <a:schemeClr val="bg2"/>
        </a:solidFill>
      </dgm:spPr>
      <dgm:t>
        <a:bodyPr/>
        <a:lstStyle/>
        <a:p>
          <a:r>
            <a:rPr lang="en-US" sz="1400" i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security and privacy</a:t>
          </a:r>
          <a:endParaRPr lang="en-US" sz="1400" dirty="0"/>
        </a:p>
      </dgm:t>
    </dgm:pt>
    <dgm:pt modelId="{81E32626-1E2C-40A9-9507-D69432B7E14A}" type="parTrans" cxnId="{731D4CDD-21F5-4C5D-8DF9-482D739A949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59800125-79D9-4CF1-9DB3-A27A477BEF44}" type="sibTrans" cxnId="{731D4CDD-21F5-4C5D-8DF9-482D739A949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12947FA8-DC63-4048-A06C-91A68E6FD328}" type="pres">
      <dgm:prSet presAssocID="{B0100E8D-79BA-439B-B357-DD727A644325}" presName="Name0" presStyleCnt="0">
        <dgm:presLayoutVars>
          <dgm:chMax val="7"/>
          <dgm:chPref val="7"/>
          <dgm:dir/>
        </dgm:presLayoutVars>
      </dgm:prSet>
      <dgm:spPr/>
    </dgm:pt>
    <dgm:pt modelId="{6A2565B9-4B6E-4375-AD45-E5183A015FEB}" type="pres">
      <dgm:prSet presAssocID="{B0100E8D-79BA-439B-B357-DD727A644325}" presName="Name1" presStyleCnt="0"/>
      <dgm:spPr/>
    </dgm:pt>
    <dgm:pt modelId="{9F82E2F9-EE67-4D7B-8A5E-94249F883586}" type="pres">
      <dgm:prSet presAssocID="{B0100E8D-79BA-439B-B357-DD727A644325}" presName="cycle" presStyleCnt="0"/>
      <dgm:spPr/>
    </dgm:pt>
    <dgm:pt modelId="{6BDA1DA2-5941-4AEC-A79F-E1F50AEC7A6E}" type="pres">
      <dgm:prSet presAssocID="{B0100E8D-79BA-439B-B357-DD727A644325}" presName="srcNode" presStyleLbl="node1" presStyleIdx="0" presStyleCnt="5"/>
      <dgm:spPr/>
    </dgm:pt>
    <dgm:pt modelId="{28381D5E-9905-4B42-858B-6A36E43BC327}" type="pres">
      <dgm:prSet presAssocID="{B0100E8D-79BA-439B-B357-DD727A644325}" presName="conn" presStyleLbl="parChTrans1D2" presStyleIdx="0" presStyleCnt="1"/>
      <dgm:spPr/>
    </dgm:pt>
    <dgm:pt modelId="{44558041-8551-42B6-A97D-EAC2763AF83D}" type="pres">
      <dgm:prSet presAssocID="{B0100E8D-79BA-439B-B357-DD727A644325}" presName="extraNode" presStyleLbl="node1" presStyleIdx="0" presStyleCnt="5"/>
      <dgm:spPr/>
    </dgm:pt>
    <dgm:pt modelId="{A92C2827-19DB-4932-891E-450FE232D135}" type="pres">
      <dgm:prSet presAssocID="{B0100E8D-79BA-439B-B357-DD727A644325}" presName="dstNode" presStyleLbl="node1" presStyleIdx="0" presStyleCnt="5"/>
      <dgm:spPr/>
    </dgm:pt>
    <dgm:pt modelId="{32204E05-9FB9-4866-A2C2-7C156AE668C5}" type="pres">
      <dgm:prSet presAssocID="{E73865B5-9D3A-4305-B812-BFD83D8D15EB}" presName="text_1" presStyleLbl="node1" presStyleIdx="0" presStyleCnt="5">
        <dgm:presLayoutVars>
          <dgm:bulletEnabled val="1"/>
        </dgm:presLayoutVars>
      </dgm:prSet>
      <dgm:spPr/>
    </dgm:pt>
    <dgm:pt modelId="{914F4265-CD6A-4BC8-A134-5929F2D47CA7}" type="pres">
      <dgm:prSet presAssocID="{E73865B5-9D3A-4305-B812-BFD83D8D15EB}" presName="accent_1" presStyleCnt="0"/>
      <dgm:spPr/>
    </dgm:pt>
    <dgm:pt modelId="{B9D0495B-C941-4A1B-B45E-7BE538E63E4B}" type="pres">
      <dgm:prSet presAssocID="{E73865B5-9D3A-4305-B812-BFD83D8D15EB}" presName="accentRepeatNode" presStyleLbl="solidFgAcc1" presStyleIdx="0" presStyleCnt="5"/>
      <dgm:spPr/>
    </dgm:pt>
    <dgm:pt modelId="{37A9293C-19E4-4916-80FA-D2CDD8D1D760}" type="pres">
      <dgm:prSet presAssocID="{9F0AF307-7EC7-46F0-BE65-86E96F90AD94}" presName="text_2" presStyleLbl="node1" presStyleIdx="1" presStyleCnt="5">
        <dgm:presLayoutVars>
          <dgm:bulletEnabled val="1"/>
        </dgm:presLayoutVars>
      </dgm:prSet>
      <dgm:spPr/>
    </dgm:pt>
    <dgm:pt modelId="{57B6AC64-A2D9-4D39-A763-72247F5C099C}" type="pres">
      <dgm:prSet presAssocID="{9F0AF307-7EC7-46F0-BE65-86E96F90AD94}" presName="accent_2" presStyleCnt="0"/>
      <dgm:spPr/>
    </dgm:pt>
    <dgm:pt modelId="{84CBC64F-45A5-48AA-B2FE-621936D98E75}" type="pres">
      <dgm:prSet presAssocID="{9F0AF307-7EC7-46F0-BE65-86E96F90AD94}" presName="accentRepeatNode" presStyleLbl="solidFgAcc1" presStyleIdx="1" presStyleCnt="5"/>
      <dgm:spPr/>
    </dgm:pt>
    <dgm:pt modelId="{637155F4-B6EA-4DFA-8D90-7550A990FBB3}" type="pres">
      <dgm:prSet presAssocID="{44E12856-68AB-4B96-BF09-E230845ECAE5}" presName="text_3" presStyleLbl="node1" presStyleIdx="2" presStyleCnt="5">
        <dgm:presLayoutVars>
          <dgm:bulletEnabled val="1"/>
        </dgm:presLayoutVars>
      </dgm:prSet>
      <dgm:spPr/>
    </dgm:pt>
    <dgm:pt modelId="{F929DB05-EBDD-40D0-9F69-79A488A8A636}" type="pres">
      <dgm:prSet presAssocID="{44E12856-68AB-4B96-BF09-E230845ECAE5}" presName="accent_3" presStyleCnt="0"/>
      <dgm:spPr/>
    </dgm:pt>
    <dgm:pt modelId="{16AB834B-5F10-43A8-941F-15DD08194F23}" type="pres">
      <dgm:prSet presAssocID="{44E12856-68AB-4B96-BF09-E230845ECAE5}" presName="accentRepeatNode" presStyleLbl="solidFgAcc1" presStyleIdx="2" presStyleCnt="5"/>
      <dgm:spPr/>
    </dgm:pt>
    <dgm:pt modelId="{72450F91-FE56-412F-B063-197C82E355CC}" type="pres">
      <dgm:prSet presAssocID="{39081B99-A811-470E-B4DF-AA5120074B07}" presName="text_4" presStyleLbl="node1" presStyleIdx="3" presStyleCnt="5">
        <dgm:presLayoutVars>
          <dgm:bulletEnabled val="1"/>
        </dgm:presLayoutVars>
      </dgm:prSet>
      <dgm:spPr/>
    </dgm:pt>
    <dgm:pt modelId="{A4D4AE30-0AFF-4AF5-A063-85B9FC8801DE}" type="pres">
      <dgm:prSet presAssocID="{39081B99-A811-470E-B4DF-AA5120074B07}" presName="accent_4" presStyleCnt="0"/>
      <dgm:spPr/>
    </dgm:pt>
    <dgm:pt modelId="{CA40BF0A-5B14-4E51-911A-F2646991752C}" type="pres">
      <dgm:prSet presAssocID="{39081B99-A811-470E-B4DF-AA5120074B07}" presName="accentRepeatNode" presStyleLbl="solidFgAcc1" presStyleIdx="3" presStyleCnt="5"/>
      <dgm:spPr/>
    </dgm:pt>
    <dgm:pt modelId="{88FEACBC-5FB2-43D5-AE32-D9EDE171988B}" type="pres">
      <dgm:prSet presAssocID="{81BA4C2D-D550-4ADF-9070-664EFC9BCF66}" presName="text_5" presStyleLbl="node1" presStyleIdx="4" presStyleCnt="5">
        <dgm:presLayoutVars>
          <dgm:bulletEnabled val="1"/>
        </dgm:presLayoutVars>
      </dgm:prSet>
      <dgm:spPr/>
    </dgm:pt>
    <dgm:pt modelId="{DC4F31CE-5413-48BB-91C8-473D34A1103B}" type="pres">
      <dgm:prSet presAssocID="{81BA4C2D-D550-4ADF-9070-664EFC9BCF66}" presName="accent_5" presStyleCnt="0"/>
      <dgm:spPr/>
    </dgm:pt>
    <dgm:pt modelId="{08AEF5B6-FE18-4C2F-967D-678A627729BC}" type="pres">
      <dgm:prSet presAssocID="{81BA4C2D-D550-4ADF-9070-664EFC9BCF66}" presName="accentRepeatNode" presStyleLbl="solidFgAcc1" presStyleIdx="4" presStyleCnt="5"/>
      <dgm:spPr/>
    </dgm:pt>
  </dgm:ptLst>
  <dgm:cxnLst>
    <dgm:cxn modelId="{4C05200D-E860-4AFC-937F-C5493CC15822}" type="presOf" srcId="{44E12856-68AB-4B96-BF09-E230845ECAE5}" destId="{637155F4-B6EA-4DFA-8D90-7550A990FBB3}" srcOrd="0" destOrd="0" presId="urn:microsoft.com/office/officeart/2008/layout/VerticalCurvedList"/>
    <dgm:cxn modelId="{E83A3621-01F3-43DF-A166-47F2A2753B82}" srcId="{B0100E8D-79BA-439B-B357-DD727A644325}" destId="{39081B99-A811-470E-B4DF-AA5120074B07}" srcOrd="3" destOrd="0" parTransId="{9E52A2CE-7757-4FB6-9C2D-70E0113B8FBF}" sibTransId="{659674DB-9C68-49C1-8DC8-939D7B972F3D}"/>
    <dgm:cxn modelId="{A6D0DF37-0F8B-4E49-9C82-3C610AF60944}" type="presOf" srcId="{81BA4C2D-D550-4ADF-9070-664EFC9BCF66}" destId="{88FEACBC-5FB2-43D5-AE32-D9EDE171988B}" srcOrd="0" destOrd="0" presId="urn:microsoft.com/office/officeart/2008/layout/VerticalCurvedList"/>
    <dgm:cxn modelId="{B2F38A41-6A06-4961-A9FC-8819D9CE03D0}" type="presOf" srcId="{E73865B5-9D3A-4305-B812-BFD83D8D15EB}" destId="{32204E05-9FB9-4866-A2C2-7C156AE668C5}" srcOrd="0" destOrd="0" presId="urn:microsoft.com/office/officeart/2008/layout/VerticalCurvedList"/>
    <dgm:cxn modelId="{59DC4D6A-9B7E-4943-BBAE-8C3E8F142C44}" srcId="{B0100E8D-79BA-439B-B357-DD727A644325}" destId="{44E12856-68AB-4B96-BF09-E230845ECAE5}" srcOrd="2" destOrd="0" parTransId="{E98A86F1-D1AA-4531-92E3-0F5568F2DD56}" sibTransId="{6A3C8DE0-B5DA-4708-B8D5-3CC479FB36F2}"/>
    <dgm:cxn modelId="{EFAF276C-C312-4EA9-97B6-98560FC14386}" srcId="{B0100E8D-79BA-439B-B357-DD727A644325}" destId="{E73865B5-9D3A-4305-B812-BFD83D8D15EB}" srcOrd="0" destOrd="0" parTransId="{6460DF1B-78B2-4C03-AA85-F3E027E9B1B5}" sibTransId="{D4C7852D-22D2-4482-A7D2-E4801C6BBD4F}"/>
    <dgm:cxn modelId="{4C915F53-F003-4945-9CC7-9663DF321218}" type="presOf" srcId="{D4C7852D-22D2-4482-A7D2-E4801C6BBD4F}" destId="{28381D5E-9905-4B42-858B-6A36E43BC327}" srcOrd="0" destOrd="0" presId="urn:microsoft.com/office/officeart/2008/layout/VerticalCurvedList"/>
    <dgm:cxn modelId="{788D75A9-1C88-49B3-9644-0ECDFC99BACD}" srcId="{B0100E8D-79BA-439B-B357-DD727A644325}" destId="{9F0AF307-7EC7-46F0-BE65-86E96F90AD94}" srcOrd="1" destOrd="0" parTransId="{EFA44791-D962-4A1E-8819-64B0AA6F6CD5}" sibTransId="{38E7570B-1B3E-4FC1-95D0-53E4B847BB3B}"/>
    <dgm:cxn modelId="{1142CCB6-3D91-4D1F-91B8-71350B2720BD}" type="presOf" srcId="{39081B99-A811-470E-B4DF-AA5120074B07}" destId="{72450F91-FE56-412F-B063-197C82E355CC}" srcOrd="0" destOrd="0" presId="urn:microsoft.com/office/officeart/2008/layout/VerticalCurvedList"/>
    <dgm:cxn modelId="{C5AC7FB8-4F5C-4D9B-A1C4-F9F4135EA8AD}" type="presOf" srcId="{9F0AF307-7EC7-46F0-BE65-86E96F90AD94}" destId="{37A9293C-19E4-4916-80FA-D2CDD8D1D760}" srcOrd="0" destOrd="0" presId="urn:microsoft.com/office/officeart/2008/layout/VerticalCurvedList"/>
    <dgm:cxn modelId="{731D4CDD-21F5-4C5D-8DF9-482D739A9494}" srcId="{B0100E8D-79BA-439B-B357-DD727A644325}" destId="{81BA4C2D-D550-4ADF-9070-664EFC9BCF66}" srcOrd="4" destOrd="0" parTransId="{81E32626-1E2C-40A9-9507-D69432B7E14A}" sibTransId="{59800125-79D9-4CF1-9DB3-A27A477BEF44}"/>
    <dgm:cxn modelId="{EEAB56F6-E57F-41E7-A67C-7EE761014C19}" type="presOf" srcId="{B0100E8D-79BA-439B-B357-DD727A644325}" destId="{12947FA8-DC63-4048-A06C-91A68E6FD328}" srcOrd="0" destOrd="0" presId="urn:microsoft.com/office/officeart/2008/layout/VerticalCurvedList"/>
    <dgm:cxn modelId="{28EB2950-4A42-4B16-AF88-684CA1661410}" type="presParOf" srcId="{12947FA8-DC63-4048-A06C-91A68E6FD328}" destId="{6A2565B9-4B6E-4375-AD45-E5183A015FEB}" srcOrd="0" destOrd="0" presId="urn:microsoft.com/office/officeart/2008/layout/VerticalCurvedList"/>
    <dgm:cxn modelId="{FF53CA19-94C0-4E13-B11B-BF98658E843C}" type="presParOf" srcId="{6A2565B9-4B6E-4375-AD45-E5183A015FEB}" destId="{9F82E2F9-EE67-4D7B-8A5E-94249F883586}" srcOrd="0" destOrd="0" presId="urn:microsoft.com/office/officeart/2008/layout/VerticalCurvedList"/>
    <dgm:cxn modelId="{D3D6AA61-AB0D-459D-A084-C91DE0603DED}" type="presParOf" srcId="{9F82E2F9-EE67-4D7B-8A5E-94249F883586}" destId="{6BDA1DA2-5941-4AEC-A79F-E1F50AEC7A6E}" srcOrd="0" destOrd="0" presId="urn:microsoft.com/office/officeart/2008/layout/VerticalCurvedList"/>
    <dgm:cxn modelId="{79AD6168-AB02-4324-B6F4-8A675ED09522}" type="presParOf" srcId="{9F82E2F9-EE67-4D7B-8A5E-94249F883586}" destId="{28381D5E-9905-4B42-858B-6A36E43BC327}" srcOrd="1" destOrd="0" presId="urn:microsoft.com/office/officeart/2008/layout/VerticalCurvedList"/>
    <dgm:cxn modelId="{0AB791AC-D297-4431-A731-E9C13758A934}" type="presParOf" srcId="{9F82E2F9-EE67-4D7B-8A5E-94249F883586}" destId="{44558041-8551-42B6-A97D-EAC2763AF83D}" srcOrd="2" destOrd="0" presId="urn:microsoft.com/office/officeart/2008/layout/VerticalCurvedList"/>
    <dgm:cxn modelId="{F5D3CEAC-68FD-472A-8490-BC20D98B3FFC}" type="presParOf" srcId="{9F82E2F9-EE67-4D7B-8A5E-94249F883586}" destId="{A92C2827-19DB-4932-891E-450FE232D135}" srcOrd="3" destOrd="0" presId="urn:microsoft.com/office/officeart/2008/layout/VerticalCurvedList"/>
    <dgm:cxn modelId="{38F1D360-1925-4C93-867A-D81205B62898}" type="presParOf" srcId="{6A2565B9-4B6E-4375-AD45-E5183A015FEB}" destId="{32204E05-9FB9-4866-A2C2-7C156AE668C5}" srcOrd="1" destOrd="0" presId="urn:microsoft.com/office/officeart/2008/layout/VerticalCurvedList"/>
    <dgm:cxn modelId="{4646AC44-8FE6-4677-91DC-1E13535AD8BA}" type="presParOf" srcId="{6A2565B9-4B6E-4375-AD45-E5183A015FEB}" destId="{914F4265-CD6A-4BC8-A134-5929F2D47CA7}" srcOrd="2" destOrd="0" presId="urn:microsoft.com/office/officeart/2008/layout/VerticalCurvedList"/>
    <dgm:cxn modelId="{6A434A83-EB0F-4C24-9C94-B20523CF3FE4}" type="presParOf" srcId="{914F4265-CD6A-4BC8-A134-5929F2D47CA7}" destId="{B9D0495B-C941-4A1B-B45E-7BE538E63E4B}" srcOrd="0" destOrd="0" presId="urn:microsoft.com/office/officeart/2008/layout/VerticalCurvedList"/>
    <dgm:cxn modelId="{C0E4C8D0-96AD-4B10-809A-56944501A685}" type="presParOf" srcId="{6A2565B9-4B6E-4375-AD45-E5183A015FEB}" destId="{37A9293C-19E4-4916-80FA-D2CDD8D1D760}" srcOrd="3" destOrd="0" presId="urn:microsoft.com/office/officeart/2008/layout/VerticalCurvedList"/>
    <dgm:cxn modelId="{82CA3142-E17C-4113-94E4-1C18E34FF0FA}" type="presParOf" srcId="{6A2565B9-4B6E-4375-AD45-E5183A015FEB}" destId="{57B6AC64-A2D9-4D39-A763-72247F5C099C}" srcOrd="4" destOrd="0" presId="urn:microsoft.com/office/officeart/2008/layout/VerticalCurvedList"/>
    <dgm:cxn modelId="{ED7FD38C-8B48-419B-86F6-4B337F8FEF09}" type="presParOf" srcId="{57B6AC64-A2D9-4D39-A763-72247F5C099C}" destId="{84CBC64F-45A5-48AA-B2FE-621936D98E75}" srcOrd="0" destOrd="0" presId="urn:microsoft.com/office/officeart/2008/layout/VerticalCurvedList"/>
    <dgm:cxn modelId="{688F5E93-EFBB-40CB-A86B-195B04A7F679}" type="presParOf" srcId="{6A2565B9-4B6E-4375-AD45-E5183A015FEB}" destId="{637155F4-B6EA-4DFA-8D90-7550A990FBB3}" srcOrd="5" destOrd="0" presId="urn:microsoft.com/office/officeart/2008/layout/VerticalCurvedList"/>
    <dgm:cxn modelId="{541123E5-CC6D-4F1A-AE78-BB82F2110ECE}" type="presParOf" srcId="{6A2565B9-4B6E-4375-AD45-E5183A015FEB}" destId="{F929DB05-EBDD-40D0-9F69-79A488A8A636}" srcOrd="6" destOrd="0" presId="urn:microsoft.com/office/officeart/2008/layout/VerticalCurvedList"/>
    <dgm:cxn modelId="{532AA504-BB1B-470B-B94C-0DDB00B01F82}" type="presParOf" srcId="{F929DB05-EBDD-40D0-9F69-79A488A8A636}" destId="{16AB834B-5F10-43A8-941F-15DD08194F23}" srcOrd="0" destOrd="0" presId="urn:microsoft.com/office/officeart/2008/layout/VerticalCurvedList"/>
    <dgm:cxn modelId="{819BAA21-8914-4239-8E3D-E3D27E28E269}" type="presParOf" srcId="{6A2565B9-4B6E-4375-AD45-E5183A015FEB}" destId="{72450F91-FE56-412F-B063-197C82E355CC}" srcOrd="7" destOrd="0" presId="urn:microsoft.com/office/officeart/2008/layout/VerticalCurvedList"/>
    <dgm:cxn modelId="{31531A4E-CD85-444B-A010-0E0C6CEE4C76}" type="presParOf" srcId="{6A2565B9-4B6E-4375-AD45-E5183A015FEB}" destId="{A4D4AE30-0AFF-4AF5-A063-85B9FC8801DE}" srcOrd="8" destOrd="0" presId="urn:microsoft.com/office/officeart/2008/layout/VerticalCurvedList"/>
    <dgm:cxn modelId="{C5F6275C-2ADE-4180-B656-9FB7B9DC6754}" type="presParOf" srcId="{A4D4AE30-0AFF-4AF5-A063-85B9FC8801DE}" destId="{CA40BF0A-5B14-4E51-911A-F2646991752C}" srcOrd="0" destOrd="0" presId="urn:microsoft.com/office/officeart/2008/layout/VerticalCurvedList"/>
    <dgm:cxn modelId="{66BCFEBB-8EB4-424F-A29C-E48636A1C81A}" type="presParOf" srcId="{6A2565B9-4B6E-4375-AD45-E5183A015FEB}" destId="{88FEACBC-5FB2-43D5-AE32-D9EDE171988B}" srcOrd="9" destOrd="0" presId="urn:microsoft.com/office/officeart/2008/layout/VerticalCurvedList"/>
    <dgm:cxn modelId="{5E949C30-16C7-4D6E-96EC-25D024469669}" type="presParOf" srcId="{6A2565B9-4B6E-4375-AD45-E5183A015FEB}" destId="{DC4F31CE-5413-48BB-91C8-473D34A1103B}" srcOrd="10" destOrd="0" presId="urn:microsoft.com/office/officeart/2008/layout/VerticalCurvedList"/>
    <dgm:cxn modelId="{B2F2AEE1-CF04-41F8-B219-90FA5BA06866}" type="presParOf" srcId="{DC4F31CE-5413-48BB-91C8-473D34A1103B}" destId="{08AEF5B6-FE18-4C2F-967D-678A627729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100E8D-79BA-439B-B357-DD727A644325}" type="doc">
      <dgm:prSet loTypeId="urn:microsoft.com/office/officeart/2008/layout/VerticalCurved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NG"/>
        </a:p>
      </dgm:t>
    </dgm:pt>
    <dgm:pt modelId="{E73865B5-9D3A-4305-B812-BFD83D8D15EB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Access to real-time or near real-time data</a:t>
          </a:r>
          <a:r>
            <a: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 </a:t>
          </a:r>
          <a:endParaRPr lang="en-NG" sz="1400" dirty="0"/>
        </a:p>
      </dgm:t>
    </dgm:pt>
    <dgm:pt modelId="{6460DF1B-78B2-4C03-AA85-F3E027E9B1B5}" type="parTrans" cxnId="{EFAF276C-C312-4EA9-97B6-98560FC14386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D4C7852D-22D2-4482-A7D2-E4801C6BBD4F}" type="sibTrans" cxnId="{EFAF276C-C312-4EA9-97B6-98560FC14386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9F0AF307-7EC7-46F0-BE65-86E96F90AD94}">
      <dgm:prSet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</a:t>
          </a:r>
          <a:r>
            <a: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ulti- layered data review and analysis </a:t>
          </a:r>
          <a:endParaRPr lang="en-NG" sz="14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EFA44791-D962-4A1E-8819-64B0AA6F6CD5}" type="parTrans" cxnId="{788D75A9-1C88-49B3-9644-0ECDFC99BACD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38E7570B-1B3E-4FC1-95D0-53E4B847BB3B}" type="sibTrans" cxnId="{788D75A9-1C88-49B3-9644-0ECDFC99BACD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44E12856-68AB-4B96-BF09-E230845ECAE5}">
      <dgm:prSet custT="1"/>
      <dgm:spPr/>
      <dgm:t>
        <a:bodyPr/>
        <a:lstStyle/>
        <a:p>
          <a:r>
            <a: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visualization</a:t>
          </a:r>
          <a:endParaRPr lang="en-NG" sz="14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E98A86F1-D1AA-4531-92E3-0F5568F2DD56}" type="parTrans" cxnId="{59DC4D6A-9B7E-4943-BBAE-8C3E8F142C4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6A3C8DE0-B5DA-4708-B8D5-3CC479FB36F2}" type="sibTrans" cxnId="{59DC4D6A-9B7E-4943-BBAE-8C3E8F142C4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39081B99-A811-470E-B4DF-AA5120074B07}">
      <dgm:prSet custT="1"/>
      <dgm:spPr/>
      <dgm:t>
        <a:bodyPr/>
        <a:lstStyle/>
        <a:p>
          <a:r>
            <a:rPr lang="en-US" sz="1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Collaboration and communication tools:</a:t>
          </a:r>
          <a:endParaRPr lang="en-NG" sz="14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E52A2CE-7757-4FB6-9C2D-70E0113B8FBF}" type="parTrans" cxnId="{E83A3621-01F3-43DF-A166-47F2A2753B82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659674DB-9C68-49C1-8DC8-939D7B972F3D}" type="sibTrans" cxnId="{E83A3621-01F3-43DF-A166-47F2A2753B82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81BA4C2D-D550-4ADF-9070-664EFC9BCF66}">
      <dgm:prSet custT="1"/>
      <dgm:spPr>
        <a:solidFill>
          <a:schemeClr val="bg2"/>
        </a:solidFill>
      </dgm:spPr>
      <dgm:t>
        <a:bodyPr/>
        <a:lstStyle/>
        <a:p>
          <a:r>
            <a:rPr lang="en-US" sz="1400" i="1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security and privacy</a:t>
          </a:r>
          <a:endParaRPr lang="en-US" sz="1400" dirty="0"/>
        </a:p>
      </dgm:t>
    </dgm:pt>
    <dgm:pt modelId="{81E32626-1E2C-40A9-9507-D69432B7E14A}" type="parTrans" cxnId="{731D4CDD-21F5-4C5D-8DF9-482D739A949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59800125-79D9-4CF1-9DB3-A27A477BEF44}" type="sibTrans" cxnId="{731D4CDD-21F5-4C5D-8DF9-482D739A9494}">
      <dgm:prSet/>
      <dgm:spPr/>
      <dgm:t>
        <a:bodyPr/>
        <a:lstStyle/>
        <a:p>
          <a:endParaRPr lang="en-NG" sz="1400">
            <a:solidFill>
              <a:schemeClr val="tx1"/>
            </a:solidFill>
          </a:endParaRPr>
        </a:p>
      </dgm:t>
    </dgm:pt>
    <dgm:pt modelId="{12947FA8-DC63-4048-A06C-91A68E6FD328}" type="pres">
      <dgm:prSet presAssocID="{B0100E8D-79BA-439B-B357-DD727A644325}" presName="Name0" presStyleCnt="0">
        <dgm:presLayoutVars>
          <dgm:chMax val="7"/>
          <dgm:chPref val="7"/>
          <dgm:dir/>
        </dgm:presLayoutVars>
      </dgm:prSet>
      <dgm:spPr/>
    </dgm:pt>
    <dgm:pt modelId="{6A2565B9-4B6E-4375-AD45-E5183A015FEB}" type="pres">
      <dgm:prSet presAssocID="{B0100E8D-79BA-439B-B357-DD727A644325}" presName="Name1" presStyleCnt="0"/>
      <dgm:spPr/>
    </dgm:pt>
    <dgm:pt modelId="{9F82E2F9-EE67-4D7B-8A5E-94249F883586}" type="pres">
      <dgm:prSet presAssocID="{B0100E8D-79BA-439B-B357-DD727A644325}" presName="cycle" presStyleCnt="0"/>
      <dgm:spPr/>
    </dgm:pt>
    <dgm:pt modelId="{6BDA1DA2-5941-4AEC-A79F-E1F50AEC7A6E}" type="pres">
      <dgm:prSet presAssocID="{B0100E8D-79BA-439B-B357-DD727A644325}" presName="srcNode" presStyleLbl="node1" presStyleIdx="0" presStyleCnt="5"/>
      <dgm:spPr/>
    </dgm:pt>
    <dgm:pt modelId="{28381D5E-9905-4B42-858B-6A36E43BC327}" type="pres">
      <dgm:prSet presAssocID="{B0100E8D-79BA-439B-B357-DD727A644325}" presName="conn" presStyleLbl="parChTrans1D2" presStyleIdx="0" presStyleCnt="1"/>
      <dgm:spPr/>
    </dgm:pt>
    <dgm:pt modelId="{44558041-8551-42B6-A97D-EAC2763AF83D}" type="pres">
      <dgm:prSet presAssocID="{B0100E8D-79BA-439B-B357-DD727A644325}" presName="extraNode" presStyleLbl="node1" presStyleIdx="0" presStyleCnt="5"/>
      <dgm:spPr/>
    </dgm:pt>
    <dgm:pt modelId="{A92C2827-19DB-4932-891E-450FE232D135}" type="pres">
      <dgm:prSet presAssocID="{B0100E8D-79BA-439B-B357-DD727A644325}" presName="dstNode" presStyleLbl="node1" presStyleIdx="0" presStyleCnt="5"/>
      <dgm:spPr/>
    </dgm:pt>
    <dgm:pt modelId="{32204E05-9FB9-4866-A2C2-7C156AE668C5}" type="pres">
      <dgm:prSet presAssocID="{E73865B5-9D3A-4305-B812-BFD83D8D15EB}" presName="text_1" presStyleLbl="node1" presStyleIdx="0" presStyleCnt="5">
        <dgm:presLayoutVars>
          <dgm:bulletEnabled val="1"/>
        </dgm:presLayoutVars>
      </dgm:prSet>
      <dgm:spPr/>
    </dgm:pt>
    <dgm:pt modelId="{914F4265-CD6A-4BC8-A134-5929F2D47CA7}" type="pres">
      <dgm:prSet presAssocID="{E73865B5-9D3A-4305-B812-BFD83D8D15EB}" presName="accent_1" presStyleCnt="0"/>
      <dgm:spPr/>
    </dgm:pt>
    <dgm:pt modelId="{B9D0495B-C941-4A1B-B45E-7BE538E63E4B}" type="pres">
      <dgm:prSet presAssocID="{E73865B5-9D3A-4305-B812-BFD83D8D15EB}" presName="accentRepeatNode" presStyleLbl="solidFgAcc1" presStyleIdx="0" presStyleCnt="5"/>
      <dgm:spPr/>
    </dgm:pt>
    <dgm:pt modelId="{37A9293C-19E4-4916-80FA-D2CDD8D1D760}" type="pres">
      <dgm:prSet presAssocID="{9F0AF307-7EC7-46F0-BE65-86E96F90AD94}" presName="text_2" presStyleLbl="node1" presStyleIdx="1" presStyleCnt="5">
        <dgm:presLayoutVars>
          <dgm:bulletEnabled val="1"/>
        </dgm:presLayoutVars>
      </dgm:prSet>
      <dgm:spPr/>
    </dgm:pt>
    <dgm:pt modelId="{57B6AC64-A2D9-4D39-A763-72247F5C099C}" type="pres">
      <dgm:prSet presAssocID="{9F0AF307-7EC7-46F0-BE65-86E96F90AD94}" presName="accent_2" presStyleCnt="0"/>
      <dgm:spPr/>
    </dgm:pt>
    <dgm:pt modelId="{84CBC64F-45A5-48AA-B2FE-621936D98E75}" type="pres">
      <dgm:prSet presAssocID="{9F0AF307-7EC7-46F0-BE65-86E96F90AD94}" presName="accentRepeatNode" presStyleLbl="solidFgAcc1" presStyleIdx="1" presStyleCnt="5"/>
      <dgm:spPr/>
    </dgm:pt>
    <dgm:pt modelId="{637155F4-B6EA-4DFA-8D90-7550A990FBB3}" type="pres">
      <dgm:prSet presAssocID="{44E12856-68AB-4B96-BF09-E230845ECAE5}" presName="text_3" presStyleLbl="node1" presStyleIdx="2" presStyleCnt="5">
        <dgm:presLayoutVars>
          <dgm:bulletEnabled val="1"/>
        </dgm:presLayoutVars>
      </dgm:prSet>
      <dgm:spPr/>
    </dgm:pt>
    <dgm:pt modelId="{F929DB05-EBDD-40D0-9F69-79A488A8A636}" type="pres">
      <dgm:prSet presAssocID="{44E12856-68AB-4B96-BF09-E230845ECAE5}" presName="accent_3" presStyleCnt="0"/>
      <dgm:spPr/>
    </dgm:pt>
    <dgm:pt modelId="{16AB834B-5F10-43A8-941F-15DD08194F23}" type="pres">
      <dgm:prSet presAssocID="{44E12856-68AB-4B96-BF09-E230845ECAE5}" presName="accentRepeatNode" presStyleLbl="solidFgAcc1" presStyleIdx="2" presStyleCnt="5"/>
      <dgm:spPr/>
    </dgm:pt>
    <dgm:pt modelId="{72450F91-FE56-412F-B063-197C82E355CC}" type="pres">
      <dgm:prSet presAssocID="{39081B99-A811-470E-B4DF-AA5120074B07}" presName="text_4" presStyleLbl="node1" presStyleIdx="3" presStyleCnt="5">
        <dgm:presLayoutVars>
          <dgm:bulletEnabled val="1"/>
        </dgm:presLayoutVars>
      </dgm:prSet>
      <dgm:spPr/>
    </dgm:pt>
    <dgm:pt modelId="{A4D4AE30-0AFF-4AF5-A063-85B9FC8801DE}" type="pres">
      <dgm:prSet presAssocID="{39081B99-A811-470E-B4DF-AA5120074B07}" presName="accent_4" presStyleCnt="0"/>
      <dgm:spPr/>
    </dgm:pt>
    <dgm:pt modelId="{CA40BF0A-5B14-4E51-911A-F2646991752C}" type="pres">
      <dgm:prSet presAssocID="{39081B99-A811-470E-B4DF-AA5120074B07}" presName="accentRepeatNode" presStyleLbl="solidFgAcc1" presStyleIdx="3" presStyleCnt="5"/>
      <dgm:spPr/>
    </dgm:pt>
    <dgm:pt modelId="{88FEACBC-5FB2-43D5-AE32-D9EDE171988B}" type="pres">
      <dgm:prSet presAssocID="{81BA4C2D-D550-4ADF-9070-664EFC9BCF66}" presName="text_5" presStyleLbl="node1" presStyleIdx="4" presStyleCnt="5">
        <dgm:presLayoutVars>
          <dgm:bulletEnabled val="1"/>
        </dgm:presLayoutVars>
      </dgm:prSet>
      <dgm:spPr/>
    </dgm:pt>
    <dgm:pt modelId="{DC4F31CE-5413-48BB-91C8-473D34A1103B}" type="pres">
      <dgm:prSet presAssocID="{81BA4C2D-D550-4ADF-9070-664EFC9BCF66}" presName="accent_5" presStyleCnt="0"/>
      <dgm:spPr/>
    </dgm:pt>
    <dgm:pt modelId="{08AEF5B6-FE18-4C2F-967D-678A627729BC}" type="pres">
      <dgm:prSet presAssocID="{81BA4C2D-D550-4ADF-9070-664EFC9BCF66}" presName="accentRepeatNode" presStyleLbl="solidFgAcc1" presStyleIdx="4" presStyleCnt="5"/>
      <dgm:spPr/>
    </dgm:pt>
  </dgm:ptLst>
  <dgm:cxnLst>
    <dgm:cxn modelId="{4C05200D-E860-4AFC-937F-C5493CC15822}" type="presOf" srcId="{44E12856-68AB-4B96-BF09-E230845ECAE5}" destId="{637155F4-B6EA-4DFA-8D90-7550A990FBB3}" srcOrd="0" destOrd="0" presId="urn:microsoft.com/office/officeart/2008/layout/VerticalCurvedList"/>
    <dgm:cxn modelId="{E83A3621-01F3-43DF-A166-47F2A2753B82}" srcId="{B0100E8D-79BA-439B-B357-DD727A644325}" destId="{39081B99-A811-470E-B4DF-AA5120074B07}" srcOrd="3" destOrd="0" parTransId="{9E52A2CE-7757-4FB6-9C2D-70E0113B8FBF}" sibTransId="{659674DB-9C68-49C1-8DC8-939D7B972F3D}"/>
    <dgm:cxn modelId="{A6D0DF37-0F8B-4E49-9C82-3C610AF60944}" type="presOf" srcId="{81BA4C2D-D550-4ADF-9070-664EFC9BCF66}" destId="{88FEACBC-5FB2-43D5-AE32-D9EDE171988B}" srcOrd="0" destOrd="0" presId="urn:microsoft.com/office/officeart/2008/layout/VerticalCurvedList"/>
    <dgm:cxn modelId="{B2F38A41-6A06-4961-A9FC-8819D9CE03D0}" type="presOf" srcId="{E73865B5-9D3A-4305-B812-BFD83D8D15EB}" destId="{32204E05-9FB9-4866-A2C2-7C156AE668C5}" srcOrd="0" destOrd="0" presId="urn:microsoft.com/office/officeart/2008/layout/VerticalCurvedList"/>
    <dgm:cxn modelId="{59DC4D6A-9B7E-4943-BBAE-8C3E8F142C44}" srcId="{B0100E8D-79BA-439B-B357-DD727A644325}" destId="{44E12856-68AB-4B96-BF09-E230845ECAE5}" srcOrd="2" destOrd="0" parTransId="{E98A86F1-D1AA-4531-92E3-0F5568F2DD56}" sibTransId="{6A3C8DE0-B5DA-4708-B8D5-3CC479FB36F2}"/>
    <dgm:cxn modelId="{EFAF276C-C312-4EA9-97B6-98560FC14386}" srcId="{B0100E8D-79BA-439B-B357-DD727A644325}" destId="{E73865B5-9D3A-4305-B812-BFD83D8D15EB}" srcOrd="0" destOrd="0" parTransId="{6460DF1B-78B2-4C03-AA85-F3E027E9B1B5}" sibTransId="{D4C7852D-22D2-4482-A7D2-E4801C6BBD4F}"/>
    <dgm:cxn modelId="{4C915F53-F003-4945-9CC7-9663DF321218}" type="presOf" srcId="{D4C7852D-22D2-4482-A7D2-E4801C6BBD4F}" destId="{28381D5E-9905-4B42-858B-6A36E43BC327}" srcOrd="0" destOrd="0" presId="urn:microsoft.com/office/officeart/2008/layout/VerticalCurvedList"/>
    <dgm:cxn modelId="{788D75A9-1C88-49B3-9644-0ECDFC99BACD}" srcId="{B0100E8D-79BA-439B-B357-DD727A644325}" destId="{9F0AF307-7EC7-46F0-BE65-86E96F90AD94}" srcOrd="1" destOrd="0" parTransId="{EFA44791-D962-4A1E-8819-64B0AA6F6CD5}" sibTransId="{38E7570B-1B3E-4FC1-95D0-53E4B847BB3B}"/>
    <dgm:cxn modelId="{1142CCB6-3D91-4D1F-91B8-71350B2720BD}" type="presOf" srcId="{39081B99-A811-470E-B4DF-AA5120074B07}" destId="{72450F91-FE56-412F-B063-197C82E355CC}" srcOrd="0" destOrd="0" presId="urn:microsoft.com/office/officeart/2008/layout/VerticalCurvedList"/>
    <dgm:cxn modelId="{C5AC7FB8-4F5C-4D9B-A1C4-F9F4135EA8AD}" type="presOf" srcId="{9F0AF307-7EC7-46F0-BE65-86E96F90AD94}" destId="{37A9293C-19E4-4916-80FA-D2CDD8D1D760}" srcOrd="0" destOrd="0" presId="urn:microsoft.com/office/officeart/2008/layout/VerticalCurvedList"/>
    <dgm:cxn modelId="{731D4CDD-21F5-4C5D-8DF9-482D739A9494}" srcId="{B0100E8D-79BA-439B-B357-DD727A644325}" destId="{81BA4C2D-D550-4ADF-9070-664EFC9BCF66}" srcOrd="4" destOrd="0" parTransId="{81E32626-1E2C-40A9-9507-D69432B7E14A}" sibTransId="{59800125-79D9-4CF1-9DB3-A27A477BEF44}"/>
    <dgm:cxn modelId="{EEAB56F6-E57F-41E7-A67C-7EE761014C19}" type="presOf" srcId="{B0100E8D-79BA-439B-B357-DD727A644325}" destId="{12947FA8-DC63-4048-A06C-91A68E6FD328}" srcOrd="0" destOrd="0" presId="urn:microsoft.com/office/officeart/2008/layout/VerticalCurvedList"/>
    <dgm:cxn modelId="{28EB2950-4A42-4B16-AF88-684CA1661410}" type="presParOf" srcId="{12947FA8-DC63-4048-A06C-91A68E6FD328}" destId="{6A2565B9-4B6E-4375-AD45-E5183A015FEB}" srcOrd="0" destOrd="0" presId="urn:microsoft.com/office/officeart/2008/layout/VerticalCurvedList"/>
    <dgm:cxn modelId="{FF53CA19-94C0-4E13-B11B-BF98658E843C}" type="presParOf" srcId="{6A2565B9-4B6E-4375-AD45-E5183A015FEB}" destId="{9F82E2F9-EE67-4D7B-8A5E-94249F883586}" srcOrd="0" destOrd="0" presId="urn:microsoft.com/office/officeart/2008/layout/VerticalCurvedList"/>
    <dgm:cxn modelId="{D3D6AA61-AB0D-459D-A084-C91DE0603DED}" type="presParOf" srcId="{9F82E2F9-EE67-4D7B-8A5E-94249F883586}" destId="{6BDA1DA2-5941-4AEC-A79F-E1F50AEC7A6E}" srcOrd="0" destOrd="0" presId="urn:microsoft.com/office/officeart/2008/layout/VerticalCurvedList"/>
    <dgm:cxn modelId="{79AD6168-AB02-4324-B6F4-8A675ED09522}" type="presParOf" srcId="{9F82E2F9-EE67-4D7B-8A5E-94249F883586}" destId="{28381D5E-9905-4B42-858B-6A36E43BC327}" srcOrd="1" destOrd="0" presId="urn:microsoft.com/office/officeart/2008/layout/VerticalCurvedList"/>
    <dgm:cxn modelId="{0AB791AC-D297-4431-A731-E9C13758A934}" type="presParOf" srcId="{9F82E2F9-EE67-4D7B-8A5E-94249F883586}" destId="{44558041-8551-42B6-A97D-EAC2763AF83D}" srcOrd="2" destOrd="0" presId="urn:microsoft.com/office/officeart/2008/layout/VerticalCurvedList"/>
    <dgm:cxn modelId="{F5D3CEAC-68FD-472A-8490-BC20D98B3FFC}" type="presParOf" srcId="{9F82E2F9-EE67-4D7B-8A5E-94249F883586}" destId="{A92C2827-19DB-4932-891E-450FE232D135}" srcOrd="3" destOrd="0" presId="urn:microsoft.com/office/officeart/2008/layout/VerticalCurvedList"/>
    <dgm:cxn modelId="{38F1D360-1925-4C93-867A-D81205B62898}" type="presParOf" srcId="{6A2565B9-4B6E-4375-AD45-E5183A015FEB}" destId="{32204E05-9FB9-4866-A2C2-7C156AE668C5}" srcOrd="1" destOrd="0" presId="urn:microsoft.com/office/officeart/2008/layout/VerticalCurvedList"/>
    <dgm:cxn modelId="{4646AC44-8FE6-4677-91DC-1E13535AD8BA}" type="presParOf" srcId="{6A2565B9-4B6E-4375-AD45-E5183A015FEB}" destId="{914F4265-CD6A-4BC8-A134-5929F2D47CA7}" srcOrd="2" destOrd="0" presId="urn:microsoft.com/office/officeart/2008/layout/VerticalCurvedList"/>
    <dgm:cxn modelId="{6A434A83-EB0F-4C24-9C94-B20523CF3FE4}" type="presParOf" srcId="{914F4265-CD6A-4BC8-A134-5929F2D47CA7}" destId="{B9D0495B-C941-4A1B-B45E-7BE538E63E4B}" srcOrd="0" destOrd="0" presId="urn:microsoft.com/office/officeart/2008/layout/VerticalCurvedList"/>
    <dgm:cxn modelId="{C0E4C8D0-96AD-4B10-809A-56944501A685}" type="presParOf" srcId="{6A2565B9-4B6E-4375-AD45-E5183A015FEB}" destId="{37A9293C-19E4-4916-80FA-D2CDD8D1D760}" srcOrd="3" destOrd="0" presId="urn:microsoft.com/office/officeart/2008/layout/VerticalCurvedList"/>
    <dgm:cxn modelId="{82CA3142-E17C-4113-94E4-1C18E34FF0FA}" type="presParOf" srcId="{6A2565B9-4B6E-4375-AD45-E5183A015FEB}" destId="{57B6AC64-A2D9-4D39-A763-72247F5C099C}" srcOrd="4" destOrd="0" presId="urn:microsoft.com/office/officeart/2008/layout/VerticalCurvedList"/>
    <dgm:cxn modelId="{ED7FD38C-8B48-419B-86F6-4B337F8FEF09}" type="presParOf" srcId="{57B6AC64-A2D9-4D39-A763-72247F5C099C}" destId="{84CBC64F-45A5-48AA-B2FE-621936D98E75}" srcOrd="0" destOrd="0" presId="urn:microsoft.com/office/officeart/2008/layout/VerticalCurvedList"/>
    <dgm:cxn modelId="{688F5E93-EFBB-40CB-A86B-195B04A7F679}" type="presParOf" srcId="{6A2565B9-4B6E-4375-AD45-E5183A015FEB}" destId="{637155F4-B6EA-4DFA-8D90-7550A990FBB3}" srcOrd="5" destOrd="0" presId="urn:microsoft.com/office/officeart/2008/layout/VerticalCurvedList"/>
    <dgm:cxn modelId="{541123E5-CC6D-4F1A-AE78-BB82F2110ECE}" type="presParOf" srcId="{6A2565B9-4B6E-4375-AD45-E5183A015FEB}" destId="{F929DB05-EBDD-40D0-9F69-79A488A8A636}" srcOrd="6" destOrd="0" presId="urn:microsoft.com/office/officeart/2008/layout/VerticalCurvedList"/>
    <dgm:cxn modelId="{532AA504-BB1B-470B-B94C-0DDB00B01F82}" type="presParOf" srcId="{F929DB05-EBDD-40D0-9F69-79A488A8A636}" destId="{16AB834B-5F10-43A8-941F-15DD08194F23}" srcOrd="0" destOrd="0" presId="urn:microsoft.com/office/officeart/2008/layout/VerticalCurvedList"/>
    <dgm:cxn modelId="{819BAA21-8914-4239-8E3D-E3D27E28E269}" type="presParOf" srcId="{6A2565B9-4B6E-4375-AD45-E5183A015FEB}" destId="{72450F91-FE56-412F-B063-197C82E355CC}" srcOrd="7" destOrd="0" presId="urn:microsoft.com/office/officeart/2008/layout/VerticalCurvedList"/>
    <dgm:cxn modelId="{31531A4E-CD85-444B-A010-0E0C6CEE4C76}" type="presParOf" srcId="{6A2565B9-4B6E-4375-AD45-E5183A015FEB}" destId="{A4D4AE30-0AFF-4AF5-A063-85B9FC8801DE}" srcOrd="8" destOrd="0" presId="urn:microsoft.com/office/officeart/2008/layout/VerticalCurvedList"/>
    <dgm:cxn modelId="{C5F6275C-2ADE-4180-B656-9FB7B9DC6754}" type="presParOf" srcId="{A4D4AE30-0AFF-4AF5-A063-85B9FC8801DE}" destId="{CA40BF0A-5B14-4E51-911A-F2646991752C}" srcOrd="0" destOrd="0" presId="urn:microsoft.com/office/officeart/2008/layout/VerticalCurvedList"/>
    <dgm:cxn modelId="{66BCFEBB-8EB4-424F-A29C-E48636A1C81A}" type="presParOf" srcId="{6A2565B9-4B6E-4375-AD45-E5183A015FEB}" destId="{88FEACBC-5FB2-43D5-AE32-D9EDE171988B}" srcOrd="9" destOrd="0" presId="urn:microsoft.com/office/officeart/2008/layout/VerticalCurvedList"/>
    <dgm:cxn modelId="{5E949C30-16C7-4D6E-96EC-25D024469669}" type="presParOf" srcId="{6A2565B9-4B6E-4375-AD45-E5183A015FEB}" destId="{DC4F31CE-5413-48BB-91C8-473D34A1103B}" srcOrd="10" destOrd="0" presId="urn:microsoft.com/office/officeart/2008/layout/VerticalCurvedList"/>
    <dgm:cxn modelId="{B2F2AEE1-CF04-41F8-B219-90FA5BA06866}" type="presParOf" srcId="{DC4F31CE-5413-48BB-91C8-473D34A1103B}" destId="{08AEF5B6-FE18-4C2F-967D-678A627729B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81D5E-9905-4B42-858B-6A36E43BC327}">
      <dsp:nvSpPr>
        <dsp:cNvPr id="0" name=""/>
        <dsp:cNvSpPr/>
      </dsp:nvSpPr>
      <dsp:spPr>
        <a:xfrm>
          <a:off x="-1881292" y="-291953"/>
          <a:ext cx="2249916" cy="2249916"/>
        </a:xfrm>
        <a:prstGeom prst="blockArc">
          <a:avLst>
            <a:gd name="adj1" fmla="val 18900000"/>
            <a:gd name="adj2" fmla="val 2700000"/>
            <a:gd name="adj3" fmla="val 96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04E05-9FB9-4866-A2C2-7C156AE668C5}">
      <dsp:nvSpPr>
        <dsp:cNvPr id="0" name=""/>
        <dsp:cNvSpPr/>
      </dsp:nvSpPr>
      <dsp:spPr>
        <a:xfrm>
          <a:off x="162949" y="104092"/>
          <a:ext cx="7006578" cy="2083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3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4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Access to real-time or near real-time data</a:t>
          </a:r>
          <a:r>
            <a:rPr lang="en-US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 </a:t>
          </a:r>
          <a:endParaRPr lang="en-NG" sz="1400" kern="1200" dirty="0"/>
        </a:p>
      </dsp:txBody>
      <dsp:txXfrm>
        <a:off x="162949" y="104092"/>
        <a:ext cx="7006578" cy="208317"/>
      </dsp:txXfrm>
    </dsp:sp>
    <dsp:sp modelId="{B9D0495B-C941-4A1B-B45E-7BE538E63E4B}">
      <dsp:nvSpPr>
        <dsp:cNvPr id="0" name=""/>
        <dsp:cNvSpPr/>
      </dsp:nvSpPr>
      <dsp:spPr>
        <a:xfrm>
          <a:off x="32750" y="78052"/>
          <a:ext cx="260397" cy="26039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9293C-19E4-4916-80FA-D2CDD8D1D760}">
      <dsp:nvSpPr>
        <dsp:cNvPr id="0" name=""/>
        <dsp:cNvSpPr/>
      </dsp:nvSpPr>
      <dsp:spPr>
        <a:xfrm>
          <a:off x="312223" y="416468"/>
          <a:ext cx="6857304" cy="2083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3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</a:t>
          </a:r>
          <a:r>
            <a:rPr lang="en-US" sz="1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ulti- layered data review and analysis </a:t>
          </a:r>
          <a:endParaRPr lang="en-NG" sz="14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12223" y="416468"/>
        <a:ext cx="6857304" cy="208317"/>
      </dsp:txXfrm>
    </dsp:sp>
    <dsp:sp modelId="{84CBC64F-45A5-48AA-B2FE-621936D98E75}">
      <dsp:nvSpPr>
        <dsp:cNvPr id="0" name=""/>
        <dsp:cNvSpPr/>
      </dsp:nvSpPr>
      <dsp:spPr>
        <a:xfrm>
          <a:off x="182025" y="390429"/>
          <a:ext cx="260397" cy="26039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155F4-B6EA-4DFA-8D90-7550A990FBB3}">
      <dsp:nvSpPr>
        <dsp:cNvPr id="0" name=""/>
        <dsp:cNvSpPr/>
      </dsp:nvSpPr>
      <dsp:spPr>
        <a:xfrm>
          <a:off x="358038" y="728845"/>
          <a:ext cx="6811489" cy="2083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3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visualization</a:t>
          </a:r>
          <a:endParaRPr lang="en-NG" sz="14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58038" y="728845"/>
        <a:ext cx="6811489" cy="208317"/>
      </dsp:txXfrm>
    </dsp:sp>
    <dsp:sp modelId="{16AB834B-5F10-43A8-941F-15DD08194F23}">
      <dsp:nvSpPr>
        <dsp:cNvPr id="0" name=""/>
        <dsp:cNvSpPr/>
      </dsp:nvSpPr>
      <dsp:spPr>
        <a:xfrm>
          <a:off x="227840" y="702805"/>
          <a:ext cx="260397" cy="26039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50F91-FE56-412F-B063-197C82E355CC}">
      <dsp:nvSpPr>
        <dsp:cNvPr id="0" name=""/>
        <dsp:cNvSpPr/>
      </dsp:nvSpPr>
      <dsp:spPr>
        <a:xfrm>
          <a:off x="312223" y="1041222"/>
          <a:ext cx="6857304" cy="208317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3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Collaboration and communication tools:</a:t>
          </a:r>
          <a:endParaRPr lang="en-NG" sz="14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312223" y="1041222"/>
        <a:ext cx="6857304" cy="208317"/>
      </dsp:txXfrm>
    </dsp:sp>
    <dsp:sp modelId="{CA40BF0A-5B14-4E51-911A-F2646991752C}">
      <dsp:nvSpPr>
        <dsp:cNvPr id="0" name=""/>
        <dsp:cNvSpPr/>
      </dsp:nvSpPr>
      <dsp:spPr>
        <a:xfrm>
          <a:off x="182025" y="1015182"/>
          <a:ext cx="260397" cy="26039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EACBC-5FB2-43D5-AE32-D9EDE171988B}">
      <dsp:nvSpPr>
        <dsp:cNvPr id="0" name=""/>
        <dsp:cNvSpPr/>
      </dsp:nvSpPr>
      <dsp:spPr>
        <a:xfrm>
          <a:off x="162949" y="1353598"/>
          <a:ext cx="7006578" cy="208317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352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security and privacy</a:t>
          </a:r>
          <a:endParaRPr lang="en-US" sz="1400" kern="1200" dirty="0"/>
        </a:p>
      </dsp:txBody>
      <dsp:txXfrm>
        <a:off x="162949" y="1353598"/>
        <a:ext cx="7006578" cy="208317"/>
      </dsp:txXfrm>
    </dsp:sp>
    <dsp:sp modelId="{08AEF5B6-FE18-4C2F-967D-678A627729BC}">
      <dsp:nvSpPr>
        <dsp:cNvPr id="0" name=""/>
        <dsp:cNvSpPr/>
      </dsp:nvSpPr>
      <dsp:spPr>
        <a:xfrm>
          <a:off x="32750" y="1327559"/>
          <a:ext cx="260397" cy="260397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81D5E-9905-4B42-858B-6A36E43BC327}">
      <dsp:nvSpPr>
        <dsp:cNvPr id="0" name=""/>
        <dsp:cNvSpPr/>
      </dsp:nvSpPr>
      <dsp:spPr>
        <a:xfrm>
          <a:off x="-3530329" y="-542650"/>
          <a:ext cx="4208853" cy="4208853"/>
        </a:xfrm>
        <a:prstGeom prst="blockArc">
          <a:avLst>
            <a:gd name="adj1" fmla="val 18900000"/>
            <a:gd name="adj2" fmla="val 2700000"/>
            <a:gd name="adj3" fmla="val 513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04E05-9FB9-4866-A2C2-7C156AE668C5}">
      <dsp:nvSpPr>
        <dsp:cNvPr id="0" name=""/>
        <dsp:cNvSpPr/>
      </dsp:nvSpPr>
      <dsp:spPr>
        <a:xfrm>
          <a:off x="297635" y="195159"/>
          <a:ext cx="7328762" cy="3905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01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14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Access to real-time or near real-time data</a:t>
          </a:r>
          <a:r>
            <a:rPr lang="en-US" sz="1400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 </a:t>
          </a:r>
          <a:endParaRPr lang="en-NG" sz="1400" kern="1200" dirty="0"/>
        </a:p>
      </dsp:txBody>
      <dsp:txXfrm>
        <a:off x="297635" y="195159"/>
        <a:ext cx="7328762" cy="390568"/>
      </dsp:txXfrm>
    </dsp:sp>
    <dsp:sp modelId="{B9D0495B-C941-4A1B-B45E-7BE538E63E4B}">
      <dsp:nvSpPr>
        <dsp:cNvPr id="0" name=""/>
        <dsp:cNvSpPr/>
      </dsp:nvSpPr>
      <dsp:spPr>
        <a:xfrm>
          <a:off x="53529" y="146338"/>
          <a:ext cx="488211" cy="48821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A9293C-19E4-4916-80FA-D2CDD8D1D760}">
      <dsp:nvSpPr>
        <dsp:cNvPr id="0" name=""/>
        <dsp:cNvSpPr/>
      </dsp:nvSpPr>
      <dsp:spPr>
        <a:xfrm>
          <a:off x="577505" y="780825"/>
          <a:ext cx="7048892" cy="3905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01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M</a:t>
          </a:r>
          <a:r>
            <a:rPr lang="en-US" sz="14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ulti- layered data review and analysis </a:t>
          </a:r>
          <a:endParaRPr lang="en-NG" sz="14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77505" y="780825"/>
        <a:ext cx="7048892" cy="390568"/>
      </dsp:txXfrm>
    </dsp:sp>
    <dsp:sp modelId="{84CBC64F-45A5-48AA-B2FE-621936D98E75}">
      <dsp:nvSpPr>
        <dsp:cNvPr id="0" name=""/>
        <dsp:cNvSpPr/>
      </dsp:nvSpPr>
      <dsp:spPr>
        <a:xfrm>
          <a:off x="333399" y="732004"/>
          <a:ext cx="488211" cy="48821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155F4-B6EA-4DFA-8D90-7550A990FBB3}">
      <dsp:nvSpPr>
        <dsp:cNvPr id="0" name=""/>
        <dsp:cNvSpPr/>
      </dsp:nvSpPr>
      <dsp:spPr>
        <a:xfrm>
          <a:off x="663403" y="1366491"/>
          <a:ext cx="6962994" cy="3905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01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visualization</a:t>
          </a:r>
          <a:endParaRPr lang="en-NG" sz="14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663403" y="1366491"/>
        <a:ext cx="6962994" cy="390568"/>
      </dsp:txXfrm>
    </dsp:sp>
    <dsp:sp modelId="{16AB834B-5F10-43A8-941F-15DD08194F23}">
      <dsp:nvSpPr>
        <dsp:cNvPr id="0" name=""/>
        <dsp:cNvSpPr/>
      </dsp:nvSpPr>
      <dsp:spPr>
        <a:xfrm>
          <a:off x="419297" y="1317670"/>
          <a:ext cx="488211" cy="48821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50F91-FE56-412F-B063-197C82E355CC}">
      <dsp:nvSpPr>
        <dsp:cNvPr id="0" name=""/>
        <dsp:cNvSpPr/>
      </dsp:nvSpPr>
      <dsp:spPr>
        <a:xfrm>
          <a:off x="577505" y="1952157"/>
          <a:ext cx="7048892" cy="39056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01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Collaboration and communication tools:</a:t>
          </a:r>
          <a:endParaRPr lang="en-NG" sz="14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577505" y="1952157"/>
        <a:ext cx="7048892" cy="390568"/>
      </dsp:txXfrm>
    </dsp:sp>
    <dsp:sp modelId="{CA40BF0A-5B14-4E51-911A-F2646991752C}">
      <dsp:nvSpPr>
        <dsp:cNvPr id="0" name=""/>
        <dsp:cNvSpPr/>
      </dsp:nvSpPr>
      <dsp:spPr>
        <a:xfrm>
          <a:off x="333399" y="1903336"/>
          <a:ext cx="488211" cy="48821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FEACBC-5FB2-43D5-AE32-D9EDE171988B}">
      <dsp:nvSpPr>
        <dsp:cNvPr id="0" name=""/>
        <dsp:cNvSpPr/>
      </dsp:nvSpPr>
      <dsp:spPr>
        <a:xfrm>
          <a:off x="297635" y="2537823"/>
          <a:ext cx="7328762" cy="390568"/>
        </a:xfrm>
        <a:prstGeom prst="rect">
          <a:avLst/>
        </a:prstGeom>
        <a:solidFill>
          <a:schemeClr val="bg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001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Data security and privacy</a:t>
          </a:r>
          <a:endParaRPr lang="en-US" sz="1400" kern="1200" dirty="0"/>
        </a:p>
      </dsp:txBody>
      <dsp:txXfrm>
        <a:off x="297635" y="2537823"/>
        <a:ext cx="7328762" cy="390568"/>
      </dsp:txXfrm>
    </dsp:sp>
    <dsp:sp modelId="{08AEF5B6-FE18-4C2F-967D-678A627729BC}">
      <dsp:nvSpPr>
        <dsp:cNvPr id="0" name=""/>
        <dsp:cNvSpPr/>
      </dsp:nvSpPr>
      <dsp:spPr>
        <a:xfrm>
          <a:off x="53529" y="2489002"/>
          <a:ext cx="488211" cy="488211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1497c3d4a7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1497c3d4a7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8346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144ef877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5144ef877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6792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41bcb70c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841bcb70c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8d250bc47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8d250bc47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70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954312"/>
            <a:ext cx="9143998" cy="3691290"/>
          </a:xfrm>
          <a:prstGeom prst="downArrowCallout">
            <a:avLst>
              <a:gd name="adj1" fmla="val 50000"/>
              <a:gd name="adj2" fmla="val 15352"/>
              <a:gd name="adj3" fmla="val 5443"/>
              <a:gd name="adj4" fmla="val 94557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361766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2"/>
            <a:ext cx="9143998" cy="2974996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3696932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Top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60455" y="1229499"/>
            <a:ext cx="3681115" cy="320264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45377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456786" cy="51435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2427702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87214" y="0"/>
            <a:ext cx="4456786" cy="514350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621590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49" y="1181527"/>
            <a:ext cx="2698091" cy="2657577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22955" y="1181527"/>
            <a:ext cx="2698091" cy="2657577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181527"/>
            <a:ext cx="2698091" cy="2657577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382303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s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1" y="1084243"/>
            <a:ext cx="2602150" cy="176376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1084243"/>
            <a:ext cx="2602150" cy="176376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1084243"/>
            <a:ext cx="2602150" cy="176376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270797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w Left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37549" y="1181527"/>
            <a:ext cx="2698091" cy="2550018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308361" y="1181528"/>
            <a:ext cx="2698091" cy="2550017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2940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916037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765503" y="1036926"/>
            <a:ext cx="2520524" cy="3723890"/>
          </a:xfrm>
          <a:prstGeom prst="downArrowCallout">
            <a:avLst>
              <a:gd name="adj1" fmla="val 15820"/>
              <a:gd name="adj2" fmla="val 7910"/>
              <a:gd name="adj3" fmla="val 7060"/>
              <a:gd name="adj4" fmla="val 9522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6" name="Flowchart: Off-page Connector 5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lowchart: Off-page Connector 7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99230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097281" y="1318654"/>
            <a:ext cx="2437794" cy="3202641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5608927" y="1318654"/>
            <a:ext cx="2437794" cy="3202641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3258581" y="1079134"/>
            <a:ext cx="2735941" cy="3681682"/>
          </a:xfrm>
          <a:prstGeom prst="rect">
            <a:avLst/>
          </a:prstGeom>
        </p:spPr>
        <p:txBody>
          <a:bodyPr anchor="t"/>
          <a:lstStyle>
            <a:lvl1pPr algn="ctr" rtl="0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834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436584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356514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s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56920" y="901148"/>
            <a:ext cx="2602150" cy="177403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270925" y="901148"/>
            <a:ext cx="2602150" cy="177403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181346" y="901148"/>
            <a:ext cx="2602150" cy="177403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356920" y="2854619"/>
            <a:ext cx="2602150" cy="177403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17" hasCustomPrompt="1"/>
          </p:nvPr>
        </p:nvSpPr>
        <p:spPr>
          <a:xfrm>
            <a:off x="6181346" y="2854619"/>
            <a:ext cx="2602150" cy="177403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270925" y="2854619"/>
            <a:ext cx="2602150" cy="1774034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31619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91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377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63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949440" y="1079134"/>
            <a:ext cx="2103120" cy="2644757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21909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22250" y="161925"/>
            <a:ext cx="4410075" cy="4819650"/>
          </a:xfrm>
          <a:prstGeom prst="round1Rect">
            <a:avLst>
              <a:gd name="adj" fmla="val 5318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4805150" y="162540"/>
            <a:ext cx="4116180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805149" y="3734164"/>
            <a:ext cx="4116180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630869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222250" y="161925"/>
            <a:ext cx="4234536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222250" y="3734164"/>
            <a:ext cx="4234536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4687214" y="161925"/>
            <a:ext cx="4234536" cy="3388530"/>
          </a:xfrm>
          <a:prstGeom prst="round1Rect">
            <a:avLst>
              <a:gd name="adj" fmla="val 6441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4687214" y="3734164"/>
            <a:ext cx="4234536" cy="1246788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0315095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5438" y="2719243"/>
            <a:ext cx="2007971" cy="177455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11" hasCustomPrompt="1"/>
          </p:nvPr>
        </p:nvSpPr>
        <p:spPr>
          <a:xfrm>
            <a:off x="2507877" y="1079134"/>
            <a:ext cx="2007971" cy="177455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4628356" y="2719243"/>
            <a:ext cx="2007971" cy="177455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6759814" y="1079134"/>
            <a:ext cx="2007971" cy="1774550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2" name="Down Arrow Callout 11"/>
          <p:cNvSpPr/>
          <p:nvPr userDrawn="1"/>
        </p:nvSpPr>
        <p:spPr>
          <a:xfrm>
            <a:off x="365437" y="1067938"/>
            <a:ext cx="2007972" cy="1996875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defRPr/>
            </a:pPr>
            <a:endParaRPr lang="en-US" sz="4400" dirty="0">
              <a:solidFill>
                <a:schemeClr val="bg1"/>
              </a:solidFill>
              <a:latin typeface="FontAwesome" pitchFamily="2" charset="0"/>
            </a:endParaRPr>
          </a:p>
          <a:p>
            <a:pPr algn="ctr" defTabSz="914400">
              <a:spcBef>
                <a:spcPct val="20000"/>
              </a:spcBef>
              <a:defRPr/>
            </a:pP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Up Arrow Callout 12"/>
          <p:cNvSpPr/>
          <p:nvPr userDrawn="1"/>
        </p:nvSpPr>
        <p:spPr>
          <a:xfrm>
            <a:off x="2507876" y="2488743"/>
            <a:ext cx="2007972" cy="2016245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2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defRPr/>
            </a:pPr>
            <a:endParaRPr lang="en-US" sz="4000" dirty="0">
              <a:latin typeface="FontAwesome" pitchFamily="2" charset="0"/>
            </a:endParaRPr>
          </a:p>
        </p:txBody>
      </p:sp>
      <p:sp>
        <p:nvSpPr>
          <p:cNvPr id="15" name="Down Arrow Callout 14"/>
          <p:cNvSpPr/>
          <p:nvPr userDrawn="1"/>
        </p:nvSpPr>
        <p:spPr>
          <a:xfrm>
            <a:off x="4628355" y="1067938"/>
            <a:ext cx="2007972" cy="1996875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accent3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spcBef>
                <a:spcPct val="20000"/>
              </a:spcBef>
              <a:defRPr/>
            </a:pPr>
            <a:r>
              <a:rPr lang="en-US" sz="1000" dirty="0"/>
              <a:t> </a:t>
            </a:r>
          </a:p>
        </p:txBody>
      </p:sp>
      <p:sp>
        <p:nvSpPr>
          <p:cNvPr id="17" name="Up Arrow Callout 16"/>
          <p:cNvSpPr/>
          <p:nvPr userDrawn="1"/>
        </p:nvSpPr>
        <p:spPr>
          <a:xfrm>
            <a:off x="6759814" y="2488743"/>
            <a:ext cx="2007972" cy="2016245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accent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spcBef>
                <a:spcPct val="20000"/>
              </a:spcBef>
              <a:defRPr/>
            </a:pPr>
            <a:br>
              <a:rPr lang="en-US" sz="6000" dirty="0">
                <a:latin typeface="FontAwesome" pitchFamily="2" charset="0"/>
              </a:rPr>
            </a:br>
            <a:endParaRPr lang="en-US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0" name="Flowchart: Off-page Connector 29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25648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 animBg="1"/>
      <p:bldP spid="32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icture with three Colu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Off-page Connector 29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Down Arrow Callout 13"/>
          <p:cNvSpPr/>
          <p:nvPr userDrawn="1"/>
        </p:nvSpPr>
        <p:spPr>
          <a:xfrm>
            <a:off x="4644938" y="1246790"/>
            <a:ext cx="1854144" cy="322599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Callout 15"/>
          <p:cNvSpPr/>
          <p:nvPr userDrawn="1"/>
        </p:nvSpPr>
        <p:spPr>
          <a:xfrm>
            <a:off x="2654745" y="1246790"/>
            <a:ext cx="1854144" cy="322599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Down Arrow Callout 18"/>
          <p:cNvSpPr/>
          <p:nvPr userDrawn="1"/>
        </p:nvSpPr>
        <p:spPr>
          <a:xfrm>
            <a:off x="6635132" y="1246790"/>
            <a:ext cx="1854144" cy="3225991"/>
          </a:xfrm>
          <a:prstGeom prst="downArrowCallout">
            <a:avLst>
              <a:gd name="adj1" fmla="val 25000"/>
              <a:gd name="adj2" fmla="val 6698"/>
              <a:gd name="adj3" fmla="val 4369"/>
              <a:gd name="adj4" fmla="val 97489"/>
            </a:avLst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664552" y="1246789"/>
            <a:ext cx="1854144" cy="3225991"/>
          </a:xfrm>
          <a:prstGeom prst="downArrowCallout">
            <a:avLst>
              <a:gd name="adj1" fmla="val 26120"/>
              <a:gd name="adj2" fmla="val 6382"/>
              <a:gd name="adj3" fmla="val 5273"/>
              <a:gd name="adj4" fmla="val 96969"/>
            </a:avLst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305189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6" grpId="0" animBg="1"/>
      <p:bldP spid="19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ulom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lowchart: Off-page Connector 8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ctr" defTabSz="1031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36B7D2-B98C-44FD-8D04-7EC62A564975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10316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8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672068" y="1086667"/>
            <a:ext cx="3685064" cy="2304279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789250" y="1084242"/>
            <a:ext cx="3682682" cy="2306705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3747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Off-page Connector 4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439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Off-page Connector 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1502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Sm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3891241" y="1257546"/>
            <a:ext cx="1361372" cy="1361054"/>
          </a:xfrm>
          <a:prstGeom prst="ellipse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3998" cy="1938073"/>
          </a:xfrm>
          <a:prstGeom prst="rect">
            <a:avLst/>
          </a:prstGeom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insert your image here !</a:t>
            </a:r>
          </a:p>
        </p:txBody>
      </p:sp>
    </p:spTree>
    <p:extLst>
      <p:ext uri="{BB962C8B-B14F-4D97-AF65-F5344CB8AC3E}">
        <p14:creationId xmlns:p14="http://schemas.microsoft.com/office/powerpoint/2010/main" val="1926473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Off-page Connector 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843790" y="406017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r">
              <a:defRPr sz="20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367790" y="758008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>
              <a:buNone/>
              <a:defRPr sz="105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22591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43666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5005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311700" y="219500"/>
            <a:ext cx="8520600" cy="6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Gill Sans"/>
              <a:buNone/>
              <a:defRPr sz="2700"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ill Sans"/>
              <a:buNone/>
              <a:defRPr b="1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311700" y="954575"/>
            <a:ext cx="8520600" cy="3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4E6CD6-4218-4E14-7745-C32BD35102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7652" y="122050"/>
            <a:ext cx="2554648" cy="6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449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999000" y="832275"/>
            <a:ext cx="6576300" cy="128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F455F"/>
              </a:buClr>
              <a:buSzPts val="3400"/>
              <a:buNone/>
              <a:defRPr sz="3400">
                <a:solidFill>
                  <a:srgbClr val="0F455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ubTitle" idx="1"/>
          </p:nvPr>
        </p:nvSpPr>
        <p:spPr>
          <a:xfrm>
            <a:off x="999000" y="2224950"/>
            <a:ext cx="7616100" cy="59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F455F"/>
              </a:buClr>
              <a:buSzPts val="1800"/>
              <a:buFont typeface="Gill Sans"/>
              <a:buNone/>
              <a:defRPr>
                <a:solidFill>
                  <a:srgbClr val="0F455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Gill Sans"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D5B593-C754-D00F-61EA-154BEB8C6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7652" y="122050"/>
            <a:ext cx="2554648" cy="69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144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Ending Slide"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0528D-8172-FA68-5BD2-0CC4873A87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8118" y="125223"/>
            <a:ext cx="3785938" cy="10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72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24021-53FF-C085-38AD-2E70F5DE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AF208-0860-438D-A6E7-A15B97F4609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958BDD-9E0E-F59D-8C43-D990726F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6F34E4-C029-BF4F-B8EE-9B54DC9EB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2E23-D4BE-4754-B260-A987A118D4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081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D46B-301E-2844-A733-BB07FF0C0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FB912-909F-D84E-9649-4719434F5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CF137-6B01-5F49-AF60-B0F1F89A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25742-FDA6-1C45-A4DC-B93ACDDD20EF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45DE5-5A03-3743-A07F-464D87606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BDF76-F72F-3C4B-A687-72FE6183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3E981-470A-BE41-BA71-503BAD29A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319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- TBDIAH &amp; USAI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A535C-DE99-4391-A2C7-56935DEC83A3}"/>
              </a:ext>
            </a:extLst>
          </p:cNvPr>
          <p:cNvSpPr/>
          <p:nvPr userDrawn="1"/>
        </p:nvSpPr>
        <p:spPr>
          <a:xfrm>
            <a:off x="0" y="3673839"/>
            <a:ext cx="9144000" cy="146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9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32BA06-BCC1-4C99-9A55-14F9A03DAEA8}"/>
              </a:ext>
            </a:extLst>
          </p:cNvPr>
          <p:cNvSpPr/>
          <p:nvPr userDrawn="1"/>
        </p:nvSpPr>
        <p:spPr>
          <a:xfrm>
            <a:off x="0" y="0"/>
            <a:ext cx="9144000" cy="3080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89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54975"/>
            <a:ext cx="4242188" cy="1134211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Autofit/>
          </a:bodyPr>
          <a:lstStyle>
            <a:lvl1pPr>
              <a:defRPr sz="3174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85671"/>
            <a:ext cx="7930041" cy="69196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786">
                <a:solidFill>
                  <a:schemeClr val="tx2"/>
                </a:solidFill>
              </a:defRPr>
            </a:lvl1pPr>
            <a:lvl2pPr marL="453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7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0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4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67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74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2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4588D6D-3EF4-1254-C1FD-E9BB0AC7A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77" y="3979527"/>
            <a:ext cx="2369477" cy="10620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002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332971"/>
            <a:ext cx="1492222" cy="149187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332971"/>
            <a:ext cx="1492222" cy="1491874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332971"/>
            <a:ext cx="1492222" cy="1491874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332971"/>
            <a:ext cx="1492222" cy="1491874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9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804530" y="1332971"/>
            <a:ext cx="1492222" cy="1491874"/>
          </a:xfrm>
          <a:prstGeom prst="roundRect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765393" y="1332971"/>
            <a:ext cx="1492222" cy="1491874"/>
          </a:xfrm>
          <a:prstGeom prst="roundRect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783516" y="1332971"/>
            <a:ext cx="1492222" cy="1491874"/>
          </a:xfrm>
          <a:prstGeom prst="roundRect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6790893" y="1332971"/>
            <a:ext cx="1492222" cy="1491874"/>
          </a:xfrm>
          <a:prstGeom prst="roundRect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960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75042" y="1332970"/>
            <a:ext cx="2433209" cy="2445235"/>
          </a:xfrm>
          <a:prstGeom prst="roundRect">
            <a:avLst>
              <a:gd name="adj" fmla="val 8446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6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74535" y="1116457"/>
            <a:ext cx="1354706" cy="1354390"/>
          </a:xfrm>
          <a:prstGeom prst="roundRect">
            <a:avLst>
              <a:gd name="adj" fmla="val 11041"/>
            </a:avLst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1917858" y="1116457"/>
            <a:ext cx="1354706" cy="1354390"/>
          </a:xfrm>
          <a:prstGeom prst="roundRect">
            <a:avLst>
              <a:gd name="adj" fmla="val 13151"/>
            </a:avLst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461181" y="1116457"/>
            <a:ext cx="1354706" cy="1354390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006192" y="1116457"/>
            <a:ext cx="1354706" cy="1354390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9556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3169669" y="1307178"/>
            <a:ext cx="1354706" cy="1354390"/>
          </a:xfrm>
          <a:prstGeom prst="roundRect">
            <a:avLst>
              <a:gd name="adj" fmla="val 11744"/>
            </a:avLst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630151" y="1307178"/>
            <a:ext cx="1354706" cy="1354390"/>
          </a:xfrm>
          <a:prstGeom prst="roundRect">
            <a:avLst>
              <a:gd name="adj" fmla="val 7524"/>
            </a:avLst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10169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owchart: Off-page Connector 16"/>
          <p:cNvSpPr/>
          <p:nvPr userDrawn="1"/>
        </p:nvSpPr>
        <p:spPr>
          <a:xfrm rot="5400000">
            <a:off x="8760966" y="4685355"/>
            <a:ext cx="341769" cy="424295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8732404" y="4755650"/>
            <a:ext cx="457681" cy="274637"/>
          </a:xfrm>
          <a:prstGeom prst="rect">
            <a:avLst/>
          </a:prstGeom>
        </p:spPr>
        <p:txBody>
          <a:bodyPr anchor="ctr"/>
          <a:lstStyle>
            <a:lvl1pPr algn="ctr"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2697518" y="2405288"/>
            <a:ext cx="973180" cy="972954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043914" y="1033042"/>
            <a:ext cx="973180" cy="972954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5418560" y="2398767"/>
            <a:ext cx="973180" cy="972954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4049373" y="3759287"/>
            <a:ext cx="973180" cy="972954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anchor="t"/>
          <a:lstStyle>
            <a:lvl1pPr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752600" y="267471"/>
            <a:ext cx="5638800" cy="353524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400" b="1" baseline="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14600" y="619462"/>
            <a:ext cx="4114800" cy="200746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i="0" baseline="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5007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jp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6FF8D8-23BE-B4FB-1FD5-CA1CA4256AE3}"/>
              </a:ext>
            </a:extLst>
          </p:cNvPr>
          <p:cNvGrpSpPr/>
          <p:nvPr userDrawn="1"/>
        </p:nvGrpSpPr>
        <p:grpSpPr>
          <a:xfrm>
            <a:off x="467575" y="2258682"/>
            <a:ext cx="5865149" cy="1604936"/>
            <a:chOff x="553472" y="2265193"/>
            <a:chExt cx="5779252" cy="15993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729C860-0F22-4E12-74F8-6D9C86093F2F}"/>
                </a:ext>
              </a:extLst>
            </p:cNvPr>
            <p:cNvGrpSpPr/>
            <p:nvPr userDrawn="1"/>
          </p:nvGrpSpPr>
          <p:grpSpPr>
            <a:xfrm>
              <a:off x="553472" y="2265193"/>
              <a:ext cx="4738527" cy="1599334"/>
              <a:chOff x="6688199" y="5368533"/>
              <a:chExt cx="2149570" cy="88123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671F3C6-A654-594F-9FE6-AC8475FE4D73}"/>
                  </a:ext>
                </a:extLst>
              </p:cNvPr>
              <p:cNvPicPr preferRelativeResize="0">
                <a:picLocks noChangeAspect="1"/>
              </p:cNvPicPr>
              <p:nvPr userDrawn="1"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6780" y="5368533"/>
                <a:ext cx="864897" cy="733600"/>
              </a:xfrm>
              <a:prstGeom prst="rect">
                <a:avLst/>
              </a:prstGeom>
            </p:spPr>
          </p:pic>
          <p:pic>
            <p:nvPicPr>
              <p:cNvPr id="6" name="Picture 5" descr="Schematic&#10;&#10;Description automatically generated with low confidence">
                <a:extLst>
                  <a:ext uri="{FF2B5EF4-FFF2-40B4-BE49-F238E27FC236}">
                    <a16:creationId xmlns:a16="http://schemas.microsoft.com/office/drawing/2014/main" id="{9BD8F1BD-30B6-3180-0215-3750C1184A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1"/>
              <a:stretch>
                <a:fillRect/>
              </a:stretch>
            </p:blipFill>
            <p:spPr>
              <a:xfrm>
                <a:off x="8184532" y="5484863"/>
                <a:ext cx="653237" cy="500933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75D34769-819A-2CA0-A90C-78AD5374215C}"/>
                  </a:ext>
                </a:extLst>
              </p:cNvPr>
              <p:cNvGrpSpPr/>
              <p:nvPr userDrawn="1"/>
            </p:nvGrpSpPr>
            <p:grpSpPr>
              <a:xfrm>
                <a:off x="6688199" y="5378688"/>
                <a:ext cx="836669" cy="871079"/>
                <a:chOff x="5065200" y="5135478"/>
                <a:chExt cx="497508" cy="517970"/>
              </a:xfrm>
            </p:grpSpPr>
            <p:pic>
              <p:nvPicPr>
                <p:cNvPr id="8" name="Google Shape;93;p1">
                  <a:extLst>
                    <a:ext uri="{FF2B5EF4-FFF2-40B4-BE49-F238E27FC236}">
                      <a16:creationId xmlns:a16="http://schemas.microsoft.com/office/drawing/2014/main" id="{D9583EEB-E486-2D89-AF59-3DDDE61BAFEA}"/>
                    </a:ext>
                  </a:extLst>
                </p:cNvPr>
                <p:cNvPicPr preferRelativeResize="0">
                  <a:picLocks noChangeAspect="1"/>
                </p:cNvPicPr>
                <p:nvPr/>
              </p:nvPicPr>
              <p:blipFill rotWithShape="1">
                <a:blip r:embed="rId42">
                  <a:alphaModFix/>
                </a:blip>
                <a:srcRect/>
                <a:stretch/>
              </p:blipFill>
              <p:spPr>
                <a:xfrm>
                  <a:off x="5147217" y="5135478"/>
                  <a:ext cx="333474" cy="38639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" name="Google Shape;97;p1">
                  <a:extLst>
                    <a:ext uri="{FF2B5EF4-FFF2-40B4-BE49-F238E27FC236}">
                      <a16:creationId xmlns:a16="http://schemas.microsoft.com/office/drawing/2014/main" id="{6EC4A516-7A43-C070-5719-892981B8A037}"/>
                    </a:ext>
                  </a:extLst>
                </p:cNvPr>
                <p:cNvSpPr txBox="1"/>
                <p:nvPr/>
              </p:nvSpPr>
              <p:spPr>
                <a:xfrm>
                  <a:off x="5065200" y="5501509"/>
                  <a:ext cx="497508" cy="151939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647" b="0" i="0" u="none" strike="noStrike" cap="none" dirty="0">
                      <a:solidFill>
                        <a:srgbClr val="000000"/>
                      </a:solidFill>
                      <a:latin typeface="Century"/>
                      <a:ea typeface="Century"/>
                      <a:cs typeface="Century"/>
                      <a:sym typeface="Century"/>
                    </a:rPr>
                    <a:t>National Tuberculosis and Leprosy Control Programme</a:t>
                  </a:r>
                  <a:endParaRPr sz="647" b="0" i="0" u="none" strike="noStrike" cap="none" dirty="0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  <p:pic>
          <p:nvPicPr>
            <p:cNvPr id="4" name="Google Shape;23;p3">
              <a:extLst>
                <a:ext uri="{FF2B5EF4-FFF2-40B4-BE49-F238E27FC236}">
                  <a16:creationId xmlns:a16="http://schemas.microsoft.com/office/drawing/2014/main" id="{7E674770-E9A0-97D6-12AB-46E3A60FF390}"/>
                </a:ext>
              </a:extLst>
            </p:cNvPr>
            <p:cNvPicPr preferRelativeResize="0"/>
            <p:nvPr userDrawn="1"/>
          </p:nvPicPr>
          <p:blipFill rotWithShape="1">
            <a:blip r:embed="rId43">
              <a:alphaModFix/>
            </a:blip>
            <a:srcRect l="179" r="-180"/>
            <a:stretch/>
          </p:blipFill>
          <p:spPr>
            <a:xfrm>
              <a:off x="5292000" y="2582898"/>
              <a:ext cx="1040724" cy="69597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96109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2" r:id="rId3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Relationship Id="rId6" Type="http://schemas.openxmlformats.org/officeDocument/2006/relationships/chart" Target="../charts/char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diagramData" Target="../diagrams/data1.xml"/><Relationship Id="rId11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microsoft.com/office/2007/relationships/diagramDrawing" Target="../diagrams/drawing1.xml"/><Relationship Id="rId4" Type="http://schemas.openxmlformats.org/officeDocument/2006/relationships/image" Target="../media/image18.png"/><Relationship Id="rId9" Type="http://schemas.openxmlformats.org/officeDocument/2006/relationships/diagramColors" Target="../diagrams/colors1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7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4A2434-C325-6D23-5836-723EF74B1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3" y="215998"/>
            <a:ext cx="4947781" cy="1878339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32312C1-232E-60FB-F91D-90991F6B3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076244"/>
            <a:ext cx="7830372" cy="689367"/>
          </a:xfrm>
          <a:effectLst/>
        </p:spPr>
        <p:txBody>
          <a:bodyPr>
            <a:normAutofit/>
          </a:bodyPr>
          <a:lstStyle/>
          <a:p>
            <a:r>
              <a:rPr lang="en-US" dirty="0"/>
              <a:t>Africa Regional Workshop on Strengthening TB Monitoring and Evaluation Systems; </a:t>
            </a:r>
            <a:r>
              <a:rPr lang="en-US" sz="1190" dirty="0"/>
              <a:t>16-19 April, 2024 • Dar es Salaam, Tanzania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62EBAA1-A3A9-779C-304E-88509C5436EF}"/>
              </a:ext>
            </a:extLst>
          </p:cNvPr>
          <p:cNvSpPr/>
          <p:nvPr/>
        </p:nvSpPr>
        <p:spPr>
          <a:xfrm>
            <a:off x="4011098" y="4204213"/>
            <a:ext cx="754344" cy="687502"/>
          </a:xfrm>
          <a:prstGeom prst="roundRect">
            <a:avLst/>
          </a:prstGeom>
          <a:noFill/>
          <a:ln>
            <a:solidFill>
              <a:schemeClr val="tx2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E" sz="1389" dirty="0">
                <a:solidFill>
                  <a:schemeClr val="bg1">
                    <a:lumMod val="85000"/>
                  </a:schemeClr>
                </a:solidFill>
              </a:rPr>
              <a:t>Logo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21636-BB18-1146-8B92-A38682B00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931" y="4102230"/>
            <a:ext cx="931869" cy="793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D4FE2-288E-F04C-8990-D31B4CA3C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01" y="5423822"/>
            <a:ext cx="1228394" cy="12283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FDCD3A-12E4-1247-AB56-2764BC657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018" y="4102230"/>
            <a:ext cx="944801" cy="926117"/>
          </a:xfrm>
          <a:prstGeom prst="rect">
            <a:avLst/>
          </a:prstGeom>
        </p:spPr>
      </p:pic>
      <p:sp>
        <p:nvSpPr>
          <p:cNvPr id="12" name="Google Shape;49;p8">
            <a:extLst>
              <a:ext uri="{FF2B5EF4-FFF2-40B4-BE49-F238E27FC236}">
                <a16:creationId xmlns:a16="http://schemas.microsoft.com/office/drawing/2014/main" id="{DC929384-D044-D946-B8D0-8BCA25E1B0F1}"/>
              </a:ext>
            </a:extLst>
          </p:cNvPr>
          <p:cNvSpPr txBox="1">
            <a:spLocks/>
          </p:cNvSpPr>
          <p:nvPr/>
        </p:nvSpPr>
        <p:spPr>
          <a:xfrm>
            <a:off x="438410" y="2875566"/>
            <a:ext cx="7493343" cy="1277655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174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Tx/>
              <a:buFontTx/>
            </a:pPr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Britannic Bold" panose="020B0903060703020204" pitchFamily="34" charset="77"/>
              </a:rPr>
              <a:t>Nigeria</a:t>
            </a:r>
            <a:r>
              <a:rPr lang="en-US" dirty="0"/>
              <a:t>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TB Situation Room </a:t>
            </a:r>
          </a:p>
          <a:p>
            <a:pPr>
              <a:spcBef>
                <a:spcPts val="0"/>
              </a:spcBef>
              <a:buClrTx/>
              <a:buFontTx/>
            </a:pPr>
            <a:r>
              <a:rPr lang="en-US" sz="1800" i="1" dirty="0">
                <a:solidFill>
                  <a:schemeClr val="tx1"/>
                </a:solidFill>
              </a:rPr>
              <a:t>        </a:t>
            </a:r>
            <a:r>
              <a:rPr lang="en-US" sz="1800" i="1" dirty="0">
                <a:solidFill>
                  <a:srgbClr val="FF0000"/>
                </a:solidFill>
              </a:rPr>
              <a:t>……….. </a:t>
            </a:r>
            <a:r>
              <a:rPr lang="en-US" sz="1800" i="1" dirty="0">
                <a:solidFill>
                  <a:schemeClr val="accent2">
                    <a:lumMod val="75000"/>
                  </a:schemeClr>
                </a:solidFill>
              </a:rPr>
              <a:t>for real-time decision making</a:t>
            </a:r>
          </a:p>
        </p:txBody>
      </p:sp>
      <p:sp>
        <p:nvSpPr>
          <p:cNvPr id="13" name="Google Shape;50;p8">
            <a:extLst>
              <a:ext uri="{FF2B5EF4-FFF2-40B4-BE49-F238E27FC236}">
                <a16:creationId xmlns:a16="http://schemas.microsoft.com/office/drawing/2014/main" id="{4627C4AF-C4CC-1C4D-AD71-11828B23604A}"/>
              </a:ext>
            </a:extLst>
          </p:cNvPr>
          <p:cNvSpPr txBox="1">
            <a:spLocks/>
          </p:cNvSpPr>
          <p:nvPr/>
        </p:nvSpPr>
        <p:spPr>
          <a:xfrm>
            <a:off x="5334000" y="3958088"/>
            <a:ext cx="4114800" cy="16197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ClrTx/>
              <a:buFont typeface="Arial" pitchFamily="34" charset="0"/>
              <a:buNone/>
            </a:pPr>
            <a:r>
              <a:rPr lang="en-US" sz="2000" dirty="0"/>
              <a:t>Dr. </a:t>
            </a:r>
            <a:r>
              <a:rPr lang="en-US" sz="2000" dirty="0" err="1"/>
              <a:t>Obioma</a:t>
            </a:r>
            <a:r>
              <a:rPr lang="en-US" sz="2000" dirty="0"/>
              <a:t> </a:t>
            </a:r>
            <a:r>
              <a:rPr lang="en-US" sz="2000" dirty="0" err="1"/>
              <a:t>Chijioke-Akaniro</a:t>
            </a:r>
            <a:endParaRPr lang="en-US" sz="2000" dirty="0"/>
          </a:p>
        </p:txBody>
      </p:sp>
      <p:pic>
        <p:nvPicPr>
          <p:cNvPr id="1026" name="Picture 2" descr="Untitled 2.png">
            <a:extLst>
              <a:ext uri="{FF2B5EF4-FFF2-40B4-BE49-F238E27FC236}">
                <a16:creationId xmlns:a16="http://schemas.microsoft.com/office/drawing/2014/main" id="{8C76963B-012B-3844-BA25-C4E31E3F8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3" y="3977640"/>
            <a:ext cx="2622550" cy="11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521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2A6FEB-43F5-AA4A-B6B9-FD5B930A9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69" y="912725"/>
            <a:ext cx="2283896" cy="221798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771697-4FBF-0D4A-B764-784E2E901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78" r="43006" b="4784"/>
          <a:stretch/>
        </p:blipFill>
        <p:spPr>
          <a:xfrm>
            <a:off x="0" y="884521"/>
            <a:ext cx="1569880" cy="19798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F431CA34-7A9F-9242-9BD8-F2D00E134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71649"/>
            <a:ext cx="1569880" cy="21463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A78266-01C6-AA48-919C-1FDEE728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97" y="80576"/>
            <a:ext cx="4079792" cy="832148"/>
          </a:xfr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68034" tIns="34017" rIns="68034" bIns="34017" rtlCol="0" anchor="ctr" anchorCtr="0">
            <a:norm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 visualization</a:t>
            </a:r>
            <a:endParaRPr lang="en-US" sz="3200" b="1" dirty="0">
              <a:solidFill>
                <a:srgbClr val="0070C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511C4F-8AD7-E544-9C90-592F57854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081" y="3834843"/>
            <a:ext cx="2470119" cy="11679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AE265191-2FBD-0348-A6B0-336FD3BB1ACD}"/>
              </a:ext>
            </a:extLst>
          </p:cNvPr>
          <p:cNvGraphicFramePr>
            <a:graphicFrameLocks/>
          </p:cNvGraphicFramePr>
          <p:nvPr/>
        </p:nvGraphicFramePr>
        <p:xfrm>
          <a:off x="4208131" y="1699250"/>
          <a:ext cx="4835068" cy="207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AF77816B-32EB-5C48-9C2B-82936ED13C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8131" y="3834842"/>
            <a:ext cx="2302815" cy="12280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Content Placeholder 3" descr="o.png">
            <a:extLst>
              <a:ext uri="{FF2B5EF4-FFF2-40B4-BE49-F238E27FC236}">
                <a16:creationId xmlns:a16="http://schemas.microsoft.com/office/drawing/2014/main" id="{97DF89D5-0FF4-2340-9405-3980BE1130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" r="2680" b="-734"/>
          <a:stretch/>
        </p:blipFill>
        <p:spPr>
          <a:xfrm>
            <a:off x="4208131" y="80576"/>
            <a:ext cx="4835068" cy="161867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29B8820-1CBB-A841-8AA9-612C629F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1" y="920049"/>
            <a:ext cx="2302224" cy="22357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155189-AE11-5D4B-A6B8-EA67A601DDD3}"/>
              </a:ext>
            </a:extLst>
          </p:cNvPr>
          <p:cNvSpPr txBox="1"/>
          <p:nvPr/>
        </p:nvSpPr>
        <p:spPr>
          <a:xfrm>
            <a:off x="1290320" y="261112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A44E7251-1E53-5141-89AE-1D3807B11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880" y="884521"/>
            <a:ext cx="2608444" cy="41784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3223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8B67-B038-C245-8BBF-F6D6C096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219500"/>
            <a:ext cx="8544201" cy="667800"/>
          </a:xfrm>
        </p:spPr>
        <p:txBody>
          <a:bodyPr>
            <a:normAutofit fontScale="90000"/>
          </a:bodyPr>
          <a:lstStyle/>
          <a:p>
            <a:pPr lvl="0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Collaboration and communication tools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9D3FD-CCA3-9245-A786-2C6BB87172EF}"/>
              </a:ext>
            </a:extLst>
          </p:cNvPr>
          <p:cNvSpPr txBox="1"/>
          <p:nvPr/>
        </p:nvSpPr>
        <p:spPr>
          <a:xfrm>
            <a:off x="6797040" y="3962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41BEF-6DA5-0244-B2C0-FB862F9F5320}"/>
              </a:ext>
            </a:extLst>
          </p:cNvPr>
          <p:cNvSpPr txBox="1"/>
          <p:nvPr/>
        </p:nvSpPr>
        <p:spPr>
          <a:xfrm>
            <a:off x="436880" y="1017478"/>
            <a:ext cx="4541520" cy="38164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The DRS Data Tele-conference room</a:t>
            </a:r>
          </a:p>
          <a:p>
            <a:endParaRPr lang="en-US" sz="1800" dirty="0"/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dirty="0"/>
              <a:t>Data clerks and manager resumes here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dirty="0"/>
              <a:t>Validation of each entry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dirty="0"/>
              <a:t>Tele-connect for any flagged site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dirty="0"/>
              <a:t>Everyone views the flagged entry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r>
              <a:rPr lang="en-US" dirty="0"/>
              <a:t>Corrections real-time</a:t>
            </a:r>
          </a:p>
          <a:p>
            <a:pPr marL="285750" lvl="8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b="1" dirty="0">
                <a:solidFill>
                  <a:srgbClr val="FF0000"/>
                </a:solidFill>
              </a:rPr>
              <a:t>PDX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Big data issue;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b="1" dirty="0">
                <a:solidFill>
                  <a:srgbClr val="FF0000"/>
                </a:solidFill>
              </a:rPr>
              <a:t>Data view for target state identification before visit </a:t>
            </a:r>
          </a:p>
          <a:p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Mid-field meetings for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6AD0C-31C1-4C4E-A741-B2DDBB8AB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7" y="1190093"/>
            <a:ext cx="3483507" cy="348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24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44C89D-C09F-5C47-BBDD-B8A97D0E6331}"/>
              </a:ext>
            </a:extLst>
          </p:cNvPr>
          <p:cNvSpPr txBox="1"/>
          <p:nvPr/>
        </p:nvSpPr>
        <p:spPr>
          <a:xfrm>
            <a:off x="3144033" y="2104373"/>
            <a:ext cx="2377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THANK YOU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495CAE-16E0-EB8D-A255-2E8A49ADB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19500"/>
            <a:ext cx="4366437" cy="667800"/>
          </a:xfrm>
        </p:spPr>
        <p:txBody>
          <a:bodyPr/>
          <a:lstStyle/>
          <a:p>
            <a:r>
              <a:rPr lang="en-US" dirty="0"/>
              <a:t>Background </a:t>
            </a:r>
            <a:endParaRPr lang="en-NG" dirty="0"/>
          </a:p>
        </p:txBody>
      </p:sp>
      <p:pic>
        <p:nvPicPr>
          <p:cNvPr id="6" name="Picture 2" descr="Nigeria map | Human Rights Without Frontiers">
            <a:extLst>
              <a:ext uri="{FF2B5EF4-FFF2-40B4-BE49-F238E27FC236}">
                <a16:creationId xmlns:a16="http://schemas.microsoft.com/office/drawing/2014/main" id="{8354B8E0-01BB-4E83-2D29-EED598F07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61" y="887300"/>
            <a:ext cx="4381204" cy="367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D585DB1-45AD-B342-ADFE-C4068D445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200" y="330714"/>
            <a:ext cx="4102100" cy="4383526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Population: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223,804,632 (World Bank 2023) </a:t>
            </a:r>
          </a:p>
          <a:p>
            <a:pPr marL="0" indent="0">
              <a:lnSpc>
                <a:spcPct val="150000"/>
              </a:lnSpc>
              <a:buNone/>
            </a:pPr>
            <a:endParaRPr lang="en-US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Number of states and sub regions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36 states and Federal capital territory grouped into 6 geopolitical zones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2023 Annual case Notification:</a:t>
            </a:r>
            <a:r>
              <a:rPr lang="en-US" i="1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/>
              <a:t>285,561</a:t>
            </a:r>
          </a:p>
          <a:p>
            <a:pPr marL="0" indent="0">
              <a:lnSpc>
                <a:spcPct val="150000"/>
              </a:lnSpc>
              <a:buNone/>
            </a:pPr>
            <a:endParaRPr lang="en-US" i="1" dirty="0"/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/>
              <a:t>TB treatment coverage: 70</a:t>
            </a:r>
            <a:r>
              <a:rPr lang="en-US" i="1" dirty="0"/>
              <a:t>%</a:t>
            </a:r>
          </a:p>
          <a:p>
            <a:pPr marL="114300" indent="0">
              <a:buNone/>
            </a:pPr>
            <a:endParaRPr lang="en-NG" dirty="0"/>
          </a:p>
        </p:txBody>
      </p:sp>
    </p:spTree>
    <p:extLst>
      <p:ext uri="{BB962C8B-B14F-4D97-AF65-F5344CB8AC3E}">
        <p14:creationId xmlns:p14="http://schemas.microsoft.com/office/powerpoint/2010/main" val="2902484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related image detail. Cities In Africa Map / Maps of African Continent, Countries, Capitals ...">
            <a:extLst>
              <a:ext uri="{FF2B5EF4-FFF2-40B4-BE49-F238E27FC236}">
                <a16:creationId xmlns:a16="http://schemas.microsoft.com/office/drawing/2014/main" id="{09031344-8592-E0F5-B299-3CE17A3DC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8" b="-2"/>
          <a:stretch/>
        </p:blipFill>
        <p:spPr bwMode="auto">
          <a:xfrm>
            <a:off x="3379300" y="1"/>
            <a:ext cx="1589904" cy="1589904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map of Nigeria">
            <a:extLst>
              <a:ext uri="{FF2B5EF4-FFF2-40B4-BE49-F238E27FC236}">
                <a16:creationId xmlns:a16="http://schemas.microsoft.com/office/drawing/2014/main" id="{5F2503A3-C547-1D04-C22E-C3E0AA87D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r="1" b="1"/>
          <a:stretch/>
        </p:blipFill>
        <p:spPr bwMode="auto">
          <a:xfrm>
            <a:off x="6033210" y="-57470"/>
            <a:ext cx="1845661" cy="152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BB85A-CBAE-22A0-AB4E-D64E369B5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2313" y="1805606"/>
            <a:ext cx="674196" cy="688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B3F83-60A5-25D5-4F77-269580EBC38D}"/>
              </a:ext>
            </a:extLst>
          </p:cNvPr>
          <p:cNvSpPr txBox="1"/>
          <p:nvPr/>
        </p:nvSpPr>
        <p:spPr>
          <a:xfrm>
            <a:off x="3567029" y="1735292"/>
            <a:ext cx="155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2,480,000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E7A568-A535-04AE-6FE6-DCBD10902420}"/>
              </a:ext>
            </a:extLst>
          </p:cNvPr>
          <p:cNvSpPr txBox="1"/>
          <p:nvPr/>
        </p:nvSpPr>
        <p:spPr>
          <a:xfrm>
            <a:off x="5969418" y="1607912"/>
            <a:ext cx="2206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479,000 (19%)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8B723-6801-1C81-5AF4-EDD2C9FA99A5}"/>
              </a:ext>
            </a:extLst>
          </p:cNvPr>
          <p:cNvSpPr txBox="1"/>
          <p:nvPr/>
        </p:nvSpPr>
        <p:spPr>
          <a:xfrm>
            <a:off x="3670450" y="2466119"/>
            <a:ext cx="2298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One person every 13s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ACD57-AE96-47CB-79D2-6578B70CA45A}"/>
              </a:ext>
            </a:extLst>
          </p:cNvPr>
          <p:cNvSpPr txBox="1"/>
          <p:nvPr/>
        </p:nvSpPr>
        <p:spPr>
          <a:xfrm>
            <a:off x="5969418" y="2566691"/>
            <a:ext cx="2958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One person every  1Min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FBB1D-D553-A88A-AC47-D7C1B2937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091" y="2649354"/>
            <a:ext cx="738664" cy="7386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653CD3-3E57-6EA5-F35F-DADE6BA7C20E}"/>
              </a:ext>
            </a:extLst>
          </p:cNvPr>
          <p:cNvSpPr txBox="1"/>
          <p:nvPr/>
        </p:nvSpPr>
        <p:spPr>
          <a:xfrm>
            <a:off x="0" y="1838744"/>
            <a:ext cx="2902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</a:rPr>
              <a:t>People with TB in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73CF7C-92ED-7849-B362-B9A5376C35A9}"/>
              </a:ext>
            </a:extLst>
          </p:cNvPr>
          <p:cNvSpPr txBox="1"/>
          <p:nvPr/>
        </p:nvSpPr>
        <p:spPr>
          <a:xfrm>
            <a:off x="25897" y="3518164"/>
            <a:ext cx="29148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accent3">
                    <a:lumMod val="50000"/>
                  </a:schemeClr>
                </a:solidFill>
              </a:rPr>
              <a:t>TB deaths in 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0EBCAD-A061-1F47-86E8-2B2A5A94A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091" y="3518164"/>
            <a:ext cx="674196" cy="6592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D19A12-E7CB-6E44-98DA-1DDB61849CFE}"/>
              </a:ext>
            </a:extLst>
          </p:cNvPr>
          <p:cNvSpPr txBox="1"/>
          <p:nvPr/>
        </p:nvSpPr>
        <p:spPr>
          <a:xfrm>
            <a:off x="3670450" y="3616938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424,000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C6C82-1598-8F4F-9FF9-999E2F6B1732}"/>
              </a:ext>
            </a:extLst>
          </p:cNvPr>
          <p:cNvSpPr/>
          <p:nvPr/>
        </p:nvSpPr>
        <p:spPr>
          <a:xfrm>
            <a:off x="6033210" y="3649429"/>
            <a:ext cx="17219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97,900 (23%)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CCE3EAA-6B8F-6A4A-8370-040F74122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641" y="4307524"/>
            <a:ext cx="753646" cy="7536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90A39D6-DF78-1049-8FD3-65DB1DE261E0}"/>
              </a:ext>
            </a:extLst>
          </p:cNvPr>
          <p:cNvSpPr txBox="1"/>
          <p:nvPr/>
        </p:nvSpPr>
        <p:spPr>
          <a:xfrm>
            <a:off x="3462466" y="4353284"/>
            <a:ext cx="2780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One person in</a:t>
            </a:r>
          </a:p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1Min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9B36970-84BA-5346-9953-432D4A035E1E}"/>
              </a:ext>
            </a:extLst>
          </p:cNvPr>
          <p:cNvSpPr txBox="1"/>
          <p:nvPr/>
        </p:nvSpPr>
        <p:spPr>
          <a:xfrm>
            <a:off x="6242920" y="4229467"/>
            <a:ext cx="2411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One person every 5 minutes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A051B7-F80B-2348-8B85-D129720CFBAD}"/>
              </a:ext>
            </a:extLst>
          </p:cNvPr>
          <p:cNvCxnSpPr>
            <a:cxnSpLocks/>
          </p:cNvCxnSpPr>
          <p:nvPr/>
        </p:nvCxnSpPr>
        <p:spPr>
          <a:xfrm>
            <a:off x="25897" y="3388021"/>
            <a:ext cx="9092206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AB4BD7-D908-8A44-8BC8-9DF6AEA5AA89}"/>
              </a:ext>
            </a:extLst>
          </p:cNvPr>
          <p:cNvCxnSpPr>
            <a:cxnSpLocks/>
          </p:cNvCxnSpPr>
          <p:nvPr/>
        </p:nvCxnSpPr>
        <p:spPr>
          <a:xfrm>
            <a:off x="51794" y="1607912"/>
            <a:ext cx="9092206" cy="0"/>
          </a:xfrm>
          <a:prstGeom prst="line">
            <a:avLst/>
          </a:prstGeom>
          <a:ln w="3492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57CFEEF-F27B-BC45-8363-03F736EF534A}"/>
              </a:ext>
            </a:extLst>
          </p:cNvPr>
          <p:cNvSpPr txBox="1"/>
          <p:nvPr/>
        </p:nvSpPr>
        <p:spPr>
          <a:xfrm>
            <a:off x="0" y="33853"/>
            <a:ext cx="3722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Data Trend is important </a:t>
            </a:r>
          </a:p>
        </p:txBody>
      </p:sp>
    </p:spTree>
    <p:extLst>
      <p:ext uri="{BB962C8B-B14F-4D97-AF65-F5344CB8AC3E}">
        <p14:creationId xmlns:p14="http://schemas.microsoft.com/office/powerpoint/2010/main" val="1153330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237513" y="-4501"/>
            <a:ext cx="8520600" cy="66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F455F"/>
                </a:solidFill>
              </a:rPr>
              <a:t>Context</a:t>
            </a:r>
            <a:endParaRPr dirty="0">
              <a:solidFill>
                <a:srgbClr val="0F455F"/>
              </a:solidFill>
            </a:endParaRPr>
          </a:p>
        </p:txBody>
      </p:sp>
      <p:sp>
        <p:nvSpPr>
          <p:cNvPr id="7" name="Google Shape;57;p9">
            <a:extLst>
              <a:ext uri="{FF2B5EF4-FFF2-40B4-BE49-F238E27FC236}">
                <a16:creationId xmlns:a16="http://schemas.microsoft.com/office/drawing/2014/main" id="{CFE27600-6BFF-65F0-881D-DE8893349055}"/>
              </a:ext>
            </a:extLst>
          </p:cNvPr>
          <p:cNvSpPr txBox="1">
            <a:spLocks/>
          </p:cNvSpPr>
          <p:nvPr/>
        </p:nvSpPr>
        <p:spPr>
          <a:xfrm>
            <a:off x="832193" y="592795"/>
            <a:ext cx="7794970" cy="119762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1500" b="1" i="1" dirty="0"/>
              <a:t>Data use is important in public health service delivery, including for TB services. </a:t>
            </a:r>
          </a:p>
          <a:p>
            <a:pPr marL="171450" indent="-171450"/>
            <a:r>
              <a:rPr lang="en-US" sz="1500" i="1" dirty="0"/>
              <a:t>TB data is critical to establish and assess the impact of interventions, </a:t>
            </a:r>
          </a:p>
          <a:p>
            <a:pPr marL="171450" indent="-171450"/>
            <a:r>
              <a:rPr lang="en-US" sz="1500" i="1" dirty="0"/>
              <a:t>monitor progress toward improved patient care,</a:t>
            </a:r>
          </a:p>
          <a:p>
            <a:pPr marL="171450" indent="-171450"/>
            <a:r>
              <a:rPr lang="en-US" sz="1500" i="1" dirty="0"/>
              <a:t>determine barriers to care, and influence public policy.</a:t>
            </a:r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SzPts val="1100"/>
              <a:buFont typeface="Arial"/>
              <a:buNone/>
            </a:pPr>
            <a:endParaRPr lang="en-US" sz="1500" dirty="0"/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SzPts val="1100"/>
              <a:buFont typeface="Arial"/>
              <a:buNone/>
            </a:pPr>
            <a:endParaRPr lang="en-US" sz="1200" dirty="0"/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SzPts val="1100"/>
              <a:buFont typeface="Arial"/>
              <a:buNone/>
            </a:pPr>
            <a:endParaRPr lang="en-US" sz="1200" dirty="0"/>
          </a:p>
          <a:p>
            <a:pPr marL="0" indent="0" algn="just">
              <a:spcBef>
                <a:spcPts val="1200"/>
              </a:spcBef>
              <a:spcAft>
                <a:spcPts val="1200"/>
              </a:spcAft>
              <a:buSzPts val="1100"/>
              <a:buFont typeface="Arial"/>
              <a:buNone/>
            </a:pPr>
            <a:endParaRPr lang="en-US" sz="1200" dirty="0"/>
          </a:p>
        </p:txBody>
      </p:sp>
      <p:sp>
        <p:nvSpPr>
          <p:cNvPr id="8" name="Google Shape;57;p9">
            <a:extLst>
              <a:ext uri="{FF2B5EF4-FFF2-40B4-BE49-F238E27FC236}">
                <a16:creationId xmlns:a16="http://schemas.microsoft.com/office/drawing/2014/main" id="{39E64A8C-03CA-220A-ADEF-EC838022029E}"/>
              </a:ext>
            </a:extLst>
          </p:cNvPr>
          <p:cNvSpPr txBox="1">
            <a:spLocks/>
          </p:cNvSpPr>
          <p:nvPr/>
        </p:nvSpPr>
        <p:spPr>
          <a:xfrm>
            <a:off x="832194" y="1843165"/>
            <a:ext cx="7794969" cy="1114916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■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None/>
            </a:pPr>
            <a:r>
              <a:rPr lang="en-US" sz="1600" i="1" dirty="0"/>
              <a:t>TB DIAH supported the National TB Program to:</a:t>
            </a:r>
          </a:p>
          <a:p>
            <a:pPr marL="285750" indent="-285750"/>
            <a:r>
              <a:rPr lang="en-US" sz="1600" i="1" dirty="0"/>
              <a:t>upgrade existing central level TBSR at the NTP’s office </a:t>
            </a:r>
          </a:p>
          <a:p>
            <a:pPr marL="285750" indent="-285750"/>
            <a:r>
              <a:rPr lang="en-US" sz="1600" i="1" dirty="0"/>
              <a:t>Established 3 TBSR at the sub-national level (Kano, Osun, Anambra States)</a:t>
            </a:r>
            <a:endParaRPr lang="en-US" sz="1600" dirty="0"/>
          </a:p>
        </p:txBody>
      </p:sp>
      <p:pic>
        <p:nvPicPr>
          <p:cNvPr id="2050" name="Picture 2" descr="Rationale Icon Stock Illustrations – 71 Rationale Icon Stock Illustrations,  Vectors &amp; Clipart - Dreamstime">
            <a:extLst>
              <a:ext uri="{FF2B5EF4-FFF2-40B4-BE49-F238E27FC236}">
                <a16:creationId xmlns:a16="http://schemas.microsoft.com/office/drawing/2014/main" id="{ABCA4D7B-2241-6DA2-4F50-4C9CC767B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8" y="965077"/>
            <a:ext cx="667800" cy="66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071A459-4EA5-C3DE-7E5A-28293DB1563B}"/>
              </a:ext>
            </a:extLst>
          </p:cNvPr>
          <p:cNvGrpSpPr/>
          <p:nvPr/>
        </p:nvGrpSpPr>
        <p:grpSpPr>
          <a:xfrm>
            <a:off x="155925" y="3196893"/>
            <a:ext cx="590713" cy="549646"/>
            <a:chOff x="3223611" y="3344326"/>
            <a:chExt cx="557099" cy="50234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184E217-A01E-96B5-C082-5B8458C9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3611" y="3757777"/>
              <a:ext cx="557099" cy="8889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80DF2AF-F604-EF22-30A3-D4CBC84AC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00556" y="3344326"/>
              <a:ext cx="403207" cy="36381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7A669C2-0EDB-7472-0250-F89397B14677}"/>
              </a:ext>
            </a:extLst>
          </p:cNvPr>
          <p:cNvGrpSpPr/>
          <p:nvPr/>
        </p:nvGrpSpPr>
        <p:grpSpPr>
          <a:xfrm>
            <a:off x="832193" y="3042245"/>
            <a:ext cx="7794968" cy="1771506"/>
            <a:chOff x="832195" y="2779199"/>
            <a:chExt cx="5133109" cy="1771506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6691439-E3E5-E65A-7606-E395D2EF3E40}"/>
                </a:ext>
              </a:extLst>
            </p:cNvPr>
            <p:cNvGrpSpPr/>
            <p:nvPr/>
          </p:nvGrpSpPr>
          <p:grpSpPr>
            <a:xfrm>
              <a:off x="832195" y="2779199"/>
              <a:ext cx="5133109" cy="1771506"/>
              <a:chOff x="3844635" y="2752003"/>
              <a:chExt cx="5133109" cy="1771506"/>
            </a:xfrm>
            <a:grpFill/>
          </p:grpSpPr>
          <p:sp>
            <p:nvSpPr>
              <p:cNvPr id="4" name="Google Shape;57;p9">
                <a:extLst>
                  <a:ext uri="{FF2B5EF4-FFF2-40B4-BE49-F238E27FC236}">
                    <a16:creationId xmlns:a16="http://schemas.microsoft.com/office/drawing/2014/main" id="{347C14D1-8093-20AD-180E-D2C86A9ECE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4635" y="2752003"/>
                <a:ext cx="5133109" cy="177150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SzPts val="1100"/>
                  <a:buFont typeface="Arial"/>
                  <a:buNone/>
                </a:pPr>
                <a:endParaRPr lang="en-US" sz="2000" dirty="0"/>
              </a:p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SzPts val="1100"/>
                  <a:buFont typeface="Arial"/>
                  <a:buNone/>
                </a:pPr>
                <a:endParaRPr lang="en-US" sz="2000" dirty="0"/>
              </a:p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SzPts val="1100"/>
                  <a:buFont typeface="Arial"/>
                  <a:buNone/>
                </a:pPr>
                <a:endParaRPr lang="en-US" sz="2000" dirty="0"/>
              </a:p>
            </p:txBody>
          </p:sp>
          <p:graphicFrame>
            <p:nvGraphicFramePr>
              <p:cNvPr id="28" name="Diagram 27">
                <a:extLst>
                  <a:ext uri="{FF2B5EF4-FFF2-40B4-BE49-F238E27FC236}">
                    <a16:creationId xmlns:a16="http://schemas.microsoft.com/office/drawing/2014/main" id="{321AF7A5-917C-4511-6A42-2E65E52CD5D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04033908"/>
                  </p:ext>
                </p:extLst>
              </p:nvPr>
            </p:nvGraphicFramePr>
            <p:xfrm>
              <a:off x="4166785" y="2804751"/>
              <a:ext cx="4732648" cy="166600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6" r:lo="rId7" r:qs="rId8" r:cs="rId9"/>
              </a:graphicData>
            </a:graphic>
          </p:graphicFrame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BA843E8-C3B4-61F5-6585-EF08A81C34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" r="16758"/>
            <a:stretch/>
          </p:blipFill>
          <p:spPr>
            <a:xfrm>
              <a:off x="882851" y="2870155"/>
              <a:ext cx="271494" cy="1543638"/>
            </a:xfrm>
            <a:prstGeom prst="rect">
              <a:avLst/>
            </a:prstGeom>
            <a:grpFill/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9E24D3-CE44-F64B-00BB-9FF6FEFEB153}"/>
              </a:ext>
            </a:extLst>
          </p:cNvPr>
          <p:cNvGrpSpPr/>
          <p:nvPr/>
        </p:nvGrpSpPr>
        <p:grpSpPr>
          <a:xfrm>
            <a:off x="129582" y="2149976"/>
            <a:ext cx="535467" cy="529818"/>
            <a:chOff x="3269739" y="2058059"/>
            <a:chExt cx="453031" cy="556863"/>
          </a:xfrm>
        </p:grpSpPr>
        <p:pic>
          <p:nvPicPr>
            <p:cNvPr id="11" name="Picture 4" descr="Data, information, presentation, report, summary icon - Download on  Iconfinder">
              <a:extLst>
                <a:ext uri="{FF2B5EF4-FFF2-40B4-BE49-F238E27FC236}">
                  <a16:creationId xmlns:a16="http://schemas.microsoft.com/office/drawing/2014/main" id="{1B6B055A-5413-125C-C9F7-F75E4DFAFB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117" y="2058059"/>
              <a:ext cx="304653" cy="3135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A80FC41-B68D-CC78-FA32-021B46DB0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alphaModFix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69739" y="2319189"/>
              <a:ext cx="296758" cy="29573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4943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Approach</a:t>
            </a:r>
            <a:endParaRPr dirty="0"/>
          </a:p>
        </p:txBody>
      </p:sp>
      <p:grpSp>
        <p:nvGrpSpPr>
          <p:cNvPr id="3136" name="Group 3135">
            <a:extLst>
              <a:ext uri="{FF2B5EF4-FFF2-40B4-BE49-F238E27FC236}">
                <a16:creationId xmlns:a16="http://schemas.microsoft.com/office/drawing/2014/main" id="{E459886D-9903-E49E-B6E9-1A826106D2C1}"/>
              </a:ext>
            </a:extLst>
          </p:cNvPr>
          <p:cNvGrpSpPr/>
          <p:nvPr/>
        </p:nvGrpSpPr>
        <p:grpSpPr>
          <a:xfrm>
            <a:off x="254637" y="1007412"/>
            <a:ext cx="7745720" cy="2005968"/>
            <a:chOff x="120508" y="1023741"/>
            <a:chExt cx="7745720" cy="2005968"/>
          </a:xfrm>
        </p:grpSpPr>
        <p:pic>
          <p:nvPicPr>
            <p:cNvPr id="186" name="Picture 2" descr="Rationale Icon Stock Illustrations – 71 Rationale Icon Stock Illustrations,  Vectors &amp; Clipart - Dreamstime">
              <a:extLst>
                <a:ext uri="{FF2B5EF4-FFF2-40B4-BE49-F238E27FC236}">
                  <a16:creationId xmlns:a16="http://schemas.microsoft.com/office/drawing/2014/main" id="{233E455C-6868-36AD-2E13-FB730031D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08" y="1506278"/>
              <a:ext cx="661990" cy="661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1" name="Group 190">
              <a:extLst>
                <a:ext uri="{FF2B5EF4-FFF2-40B4-BE49-F238E27FC236}">
                  <a16:creationId xmlns:a16="http://schemas.microsoft.com/office/drawing/2014/main" id="{EFA1DD54-48B8-7018-C486-93525062B06E}"/>
                </a:ext>
              </a:extLst>
            </p:cNvPr>
            <p:cNvGrpSpPr/>
            <p:nvPr/>
          </p:nvGrpSpPr>
          <p:grpSpPr>
            <a:xfrm>
              <a:off x="171450" y="1023741"/>
              <a:ext cx="7694778" cy="2005968"/>
              <a:chOff x="129521" y="889574"/>
              <a:chExt cx="7158965" cy="2005968"/>
            </a:xfrm>
          </p:grpSpPr>
          <p:sp>
            <p:nvSpPr>
              <p:cNvPr id="13" name="Text Placeholder 3">
                <a:extLst>
                  <a:ext uri="{FF2B5EF4-FFF2-40B4-BE49-F238E27FC236}">
                    <a16:creationId xmlns:a16="http://schemas.microsoft.com/office/drawing/2014/main" id="{3CDA974F-16B7-EE67-D259-38960853247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383" y="1341126"/>
                <a:ext cx="378735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chemeClr val="accent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01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Text Placeholder 3">
                <a:extLst>
                  <a:ext uri="{FF2B5EF4-FFF2-40B4-BE49-F238E27FC236}">
                    <a16:creationId xmlns:a16="http://schemas.microsoft.com/office/drawing/2014/main" id="{CDBAADBC-02A4-B2D2-D458-3FFB3F4D71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57661" y="1802186"/>
                <a:ext cx="378735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02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Text Placeholder 3">
                <a:extLst>
                  <a:ext uri="{FF2B5EF4-FFF2-40B4-BE49-F238E27FC236}">
                    <a16:creationId xmlns:a16="http://schemas.microsoft.com/office/drawing/2014/main" id="{2CBCDA03-FB8C-8F83-D7EF-977A67EBEB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89531" y="1368741"/>
                <a:ext cx="378735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rgbClr val="00B05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03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 Placeholder 3">
                <a:extLst>
                  <a:ext uri="{FF2B5EF4-FFF2-40B4-BE49-F238E27FC236}">
                    <a16:creationId xmlns:a16="http://schemas.microsoft.com/office/drawing/2014/main" id="{26C32B35-FFDB-2F10-7957-13FCB568BC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11101" y="1814744"/>
                <a:ext cx="378735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rgbClr val="0070C0"/>
                    </a:solidFill>
                  </a:rPr>
                  <a:t>04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B4DC10D-62F1-37E2-7C70-D786C2D31AB5}"/>
                  </a:ext>
                </a:extLst>
              </p:cNvPr>
              <p:cNvGrpSpPr/>
              <p:nvPr/>
            </p:nvGrpSpPr>
            <p:grpSpPr>
              <a:xfrm>
                <a:off x="129521" y="889574"/>
                <a:ext cx="7158965" cy="2005968"/>
                <a:chOff x="497680" y="1425751"/>
                <a:chExt cx="9476404" cy="2313314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BF7B7FE5-252C-DC24-A6E3-CF6D248098F5}"/>
                    </a:ext>
                  </a:extLst>
                </p:cNvPr>
                <p:cNvGrpSpPr/>
                <p:nvPr/>
              </p:nvGrpSpPr>
              <p:grpSpPr>
                <a:xfrm>
                  <a:off x="6004985" y="1741564"/>
                  <a:ext cx="1392138" cy="1559885"/>
                  <a:chOff x="6004985" y="1795291"/>
                  <a:chExt cx="1392138" cy="1559885"/>
                </a:xfrm>
              </p:grpSpPr>
              <p:sp>
                <p:nvSpPr>
                  <p:cNvPr id="99" name="Bent Arrow 6">
                    <a:extLst>
                      <a:ext uri="{FF2B5EF4-FFF2-40B4-BE49-F238E27FC236}">
                        <a16:creationId xmlns:a16="http://schemas.microsoft.com/office/drawing/2014/main" id="{0B451118-C073-6F8A-124C-B53AA77D931B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6004985" y="1795291"/>
                    <a:ext cx="768132" cy="1169914"/>
                  </a:xfrm>
                  <a:prstGeom prst="bentArrow">
                    <a:avLst>
                      <a:gd name="adj1" fmla="val 25864"/>
                      <a:gd name="adj2" fmla="val 12932"/>
                      <a:gd name="adj3" fmla="val 0"/>
                      <a:gd name="adj4" fmla="val 51957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100" name="Bent Arrow 10">
                    <a:extLst>
                      <a:ext uri="{FF2B5EF4-FFF2-40B4-BE49-F238E27FC236}">
                        <a16:creationId xmlns:a16="http://schemas.microsoft.com/office/drawing/2014/main" id="{1688AA6A-1B1D-F93C-F918-D037D02EF582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6574537" y="2532591"/>
                    <a:ext cx="820759" cy="824412"/>
                  </a:xfrm>
                  <a:prstGeom prst="bentArrow">
                    <a:avLst>
                      <a:gd name="adj1" fmla="val 25864"/>
                      <a:gd name="adj2" fmla="val 12062"/>
                      <a:gd name="adj3" fmla="val 0"/>
                      <a:gd name="adj4" fmla="val 51957"/>
                    </a:avLst>
                  </a:prstGeom>
                  <a:solidFill>
                    <a:schemeClr val="tx1">
                      <a:lumMod val="65000"/>
                      <a:lumOff val="3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BA00F7D-4B26-E160-46D0-A3DC82A3F09B}"/>
                    </a:ext>
                  </a:extLst>
                </p:cNvPr>
                <p:cNvGrpSpPr/>
                <p:nvPr/>
              </p:nvGrpSpPr>
              <p:grpSpPr>
                <a:xfrm>
                  <a:off x="7307349" y="1464112"/>
                  <a:ext cx="2469014" cy="1837338"/>
                  <a:chOff x="7307349" y="1517839"/>
                  <a:chExt cx="2469014" cy="1837338"/>
                </a:xfrm>
              </p:grpSpPr>
              <p:sp>
                <p:nvSpPr>
                  <p:cNvPr id="97" name="Bent Arrow 8">
                    <a:extLst>
                      <a:ext uri="{FF2B5EF4-FFF2-40B4-BE49-F238E27FC236}">
                        <a16:creationId xmlns:a16="http://schemas.microsoft.com/office/drawing/2014/main" id="{683F9D37-F709-4226-6F5F-B35F5216CAC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7307349" y="2534418"/>
                    <a:ext cx="768132" cy="820759"/>
                  </a:xfrm>
                  <a:prstGeom prst="bentArrow">
                    <a:avLst>
                      <a:gd name="adj1" fmla="val 25864"/>
                      <a:gd name="adj2" fmla="val 12932"/>
                      <a:gd name="adj3" fmla="val 0"/>
                      <a:gd name="adj4" fmla="val 51957"/>
                    </a:avLst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98" name="Bent Arrow 12">
                    <a:extLst>
                      <a:ext uri="{FF2B5EF4-FFF2-40B4-BE49-F238E27FC236}">
                        <a16:creationId xmlns:a16="http://schemas.microsoft.com/office/drawing/2014/main" id="{F12D33A1-9F07-D066-1169-728E325873A1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7877976" y="1517839"/>
                    <a:ext cx="1898387" cy="1036218"/>
                  </a:xfrm>
                  <a:prstGeom prst="bentArrow">
                    <a:avLst>
                      <a:gd name="adj1" fmla="val 16896"/>
                      <a:gd name="adj2" fmla="val 45715"/>
                      <a:gd name="adj3" fmla="val 0"/>
                      <a:gd name="adj4" fmla="val 51957"/>
                    </a:avLst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A43D6E65-0F26-E00E-8BB6-1E25E9CC1936}"/>
                    </a:ext>
                  </a:extLst>
                </p:cNvPr>
                <p:cNvGrpSpPr/>
                <p:nvPr/>
              </p:nvGrpSpPr>
              <p:grpSpPr>
                <a:xfrm>
                  <a:off x="4666548" y="1741564"/>
                  <a:ext cx="1338438" cy="1559886"/>
                  <a:chOff x="4666548" y="1795291"/>
                  <a:chExt cx="1338438" cy="1559886"/>
                </a:xfrm>
              </p:grpSpPr>
              <p:sp>
                <p:nvSpPr>
                  <p:cNvPr id="95" name="Bent Arrow 5">
                    <a:extLst>
                      <a:ext uri="{FF2B5EF4-FFF2-40B4-BE49-F238E27FC236}">
                        <a16:creationId xmlns:a16="http://schemas.microsoft.com/office/drawing/2014/main" id="{E4F33CD3-B86B-AB08-9176-CB568AC3761F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5236854" y="1795291"/>
                    <a:ext cx="768132" cy="1169914"/>
                  </a:xfrm>
                  <a:prstGeom prst="bentArrow">
                    <a:avLst>
                      <a:gd name="adj1" fmla="val 25610"/>
                      <a:gd name="adj2" fmla="val 12932"/>
                      <a:gd name="adj3" fmla="val 0"/>
                      <a:gd name="adj4" fmla="val 519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F5F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96" name="Bent Arrow 13">
                    <a:extLst>
                      <a:ext uri="{FF2B5EF4-FFF2-40B4-BE49-F238E27FC236}">
                        <a16:creationId xmlns:a16="http://schemas.microsoft.com/office/drawing/2014/main" id="{132A6AF2-66A5-D8AF-EDB2-33DE350A8C32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4666548" y="2534418"/>
                    <a:ext cx="768132" cy="820759"/>
                  </a:xfrm>
                  <a:prstGeom prst="bentArrow">
                    <a:avLst>
                      <a:gd name="adj1" fmla="val 25864"/>
                      <a:gd name="adj2" fmla="val 12932"/>
                      <a:gd name="adj3" fmla="val 0"/>
                      <a:gd name="adj4" fmla="val 519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7A5B1DD7-2C1D-1A47-B140-6CCD343B3C42}"/>
                    </a:ext>
                  </a:extLst>
                </p:cNvPr>
                <p:cNvGrpSpPr/>
                <p:nvPr/>
              </p:nvGrpSpPr>
              <p:grpSpPr>
                <a:xfrm>
                  <a:off x="3301940" y="1741564"/>
                  <a:ext cx="1394519" cy="1559885"/>
                  <a:chOff x="3301940" y="1795291"/>
                  <a:chExt cx="1394519" cy="1559885"/>
                </a:xfrm>
              </p:grpSpPr>
              <p:sp>
                <p:nvSpPr>
                  <p:cNvPr id="93" name="Bent Arrow 16">
                    <a:extLst>
                      <a:ext uri="{FF2B5EF4-FFF2-40B4-BE49-F238E27FC236}">
                        <a16:creationId xmlns:a16="http://schemas.microsoft.com/office/drawing/2014/main" id="{C0EF2097-FFDE-1284-3D02-B164EB1D3416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3301940" y="1795291"/>
                    <a:ext cx="768132" cy="1169914"/>
                  </a:xfrm>
                  <a:prstGeom prst="bentArrow">
                    <a:avLst>
                      <a:gd name="adj1" fmla="val 25864"/>
                      <a:gd name="adj2" fmla="val 12932"/>
                      <a:gd name="adj3" fmla="val 0"/>
                      <a:gd name="adj4" fmla="val 51957"/>
                    </a:avLst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94" name="Bent Arrow 17">
                    <a:extLst>
                      <a:ext uri="{FF2B5EF4-FFF2-40B4-BE49-F238E27FC236}">
                        <a16:creationId xmlns:a16="http://schemas.microsoft.com/office/drawing/2014/main" id="{64BD48B5-9050-BB63-63FF-90BD36296F06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3873873" y="2532591"/>
                    <a:ext cx="820759" cy="824412"/>
                  </a:xfrm>
                  <a:prstGeom prst="bentArrow">
                    <a:avLst>
                      <a:gd name="adj1" fmla="val 25864"/>
                      <a:gd name="adj2" fmla="val 12061"/>
                      <a:gd name="adj3" fmla="val 290"/>
                      <a:gd name="adj4" fmla="val 51957"/>
                    </a:avLst>
                  </a:prstGeom>
                  <a:solidFill>
                    <a:srgbClr val="00B05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2D9B4FD3-2171-6156-722B-B1F996DBFC82}"/>
                    </a:ext>
                  </a:extLst>
                </p:cNvPr>
                <p:cNvGrpSpPr/>
                <p:nvPr/>
              </p:nvGrpSpPr>
              <p:grpSpPr>
                <a:xfrm>
                  <a:off x="1963502" y="1741564"/>
                  <a:ext cx="1341144" cy="1559886"/>
                  <a:chOff x="1963502" y="1795291"/>
                  <a:chExt cx="1341144" cy="1559886"/>
                </a:xfrm>
              </p:grpSpPr>
              <p:sp>
                <p:nvSpPr>
                  <p:cNvPr id="91" name="Bent Arrow 15">
                    <a:extLst>
                      <a:ext uri="{FF2B5EF4-FFF2-40B4-BE49-F238E27FC236}">
                        <a16:creationId xmlns:a16="http://schemas.microsoft.com/office/drawing/2014/main" id="{75E4AC83-4E3E-F1E5-3F16-73E8D8C3445F}"/>
                      </a:ext>
                    </a:extLst>
                  </p:cNvPr>
                  <p:cNvSpPr/>
                  <p:nvPr/>
                </p:nvSpPr>
                <p:spPr>
                  <a:xfrm rot="10800000" flipH="1" flipV="1">
                    <a:off x="2536514" y="1795291"/>
                    <a:ext cx="768132" cy="1169914"/>
                  </a:xfrm>
                  <a:prstGeom prst="bentArrow">
                    <a:avLst>
                      <a:gd name="adj1" fmla="val 25610"/>
                      <a:gd name="adj2" fmla="val 12932"/>
                      <a:gd name="adj3" fmla="val 0"/>
                      <a:gd name="adj4" fmla="val 51957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3F5F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92" name="Bent Arrow 18">
                    <a:extLst>
                      <a:ext uri="{FF2B5EF4-FFF2-40B4-BE49-F238E27FC236}">
                        <a16:creationId xmlns:a16="http://schemas.microsoft.com/office/drawing/2014/main" id="{FFFD2FE7-430A-B7DB-AC9A-E3158CDF96D5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963502" y="2534418"/>
                    <a:ext cx="768132" cy="820759"/>
                  </a:xfrm>
                  <a:prstGeom prst="bentArrow">
                    <a:avLst>
                      <a:gd name="adj1" fmla="val 25864"/>
                      <a:gd name="adj2" fmla="val 12622"/>
                      <a:gd name="adj3" fmla="val 0"/>
                      <a:gd name="adj4" fmla="val 51957"/>
                    </a:avLst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BE236FCA-85FE-BA47-53C6-863247A2C9FE}"/>
                    </a:ext>
                  </a:extLst>
                </p:cNvPr>
                <p:cNvGrpSpPr/>
                <p:nvPr/>
              </p:nvGrpSpPr>
              <p:grpSpPr>
                <a:xfrm>
                  <a:off x="583555" y="1741564"/>
                  <a:ext cx="1404163" cy="1559885"/>
                  <a:chOff x="583555" y="1795291"/>
                  <a:chExt cx="1404163" cy="1559885"/>
                </a:xfrm>
              </p:grpSpPr>
              <p:sp>
                <p:nvSpPr>
                  <p:cNvPr id="89" name="Bent Arrow 19">
                    <a:extLst>
                      <a:ext uri="{FF2B5EF4-FFF2-40B4-BE49-F238E27FC236}">
                        <a16:creationId xmlns:a16="http://schemas.microsoft.com/office/drawing/2014/main" id="{852B0CC5-DDE8-E769-B4D2-478DDD5933BF}"/>
                      </a:ext>
                    </a:extLst>
                  </p:cNvPr>
                  <p:cNvSpPr/>
                  <p:nvPr/>
                </p:nvSpPr>
                <p:spPr>
                  <a:xfrm rot="5400000" flipH="1" flipV="1">
                    <a:off x="1165132" y="2532591"/>
                    <a:ext cx="820759" cy="824412"/>
                  </a:xfrm>
                  <a:prstGeom prst="bentArrow">
                    <a:avLst>
                      <a:gd name="adj1" fmla="val 25864"/>
                      <a:gd name="adj2" fmla="val 11772"/>
                      <a:gd name="adj3" fmla="val 0"/>
                      <a:gd name="adj4" fmla="val 51957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90" name="Bent Arrow 20">
                    <a:extLst>
                      <a:ext uri="{FF2B5EF4-FFF2-40B4-BE49-F238E27FC236}">
                        <a16:creationId xmlns:a16="http://schemas.microsoft.com/office/drawing/2014/main" id="{139E8323-0B76-2E6E-6640-6373C14C8E17}"/>
                      </a:ext>
                    </a:extLst>
                  </p:cNvPr>
                  <p:cNvSpPr/>
                  <p:nvPr/>
                </p:nvSpPr>
                <p:spPr>
                  <a:xfrm rot="10800000" flipV="1">
                    <a:off x="583555" y="1795291"/>
                    <a:ext cx="768132" cy="1169914"/>
                  </a:xfrm>
                  <a:prstGeom prst="bentArrow">
                    <a:avLst>
                      <a:gd name="adj1" fmla="val 24624"/>
                      <a:gd name="adj2" fmla="val 12312"/>
                      <a:gd name="adj3" fmla="val 0"/>
                      <a:gd name="adj4" fmla="val 51957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sp>
              <p:nvSpPr>
                <p:cNvPr id="87" name="Rounded Rectangle 27">
                  <a:extLst>
                    <a:ext uri="{FF2B5EF4-FFF2-40B4-BE49-F238E27FC236}">
                      <a16:creationId xmlns:a16="http://schemas.microsoft.com/office/drawing/2014/main" id="{83F3076E-0428-494D-02B1-816DDCF96499}"/>
                    </a:ext>
                  </a:extLst>
                </p:cNvPr>
                <p:cNvSpPr/>
                <p:nvPr/>
              </p:nvSpPr>
              <p:spPr>
                <a:xfrm>
                  <a:off x="5601030" y="1425751"/>
                  <a:ext cx="806498" cy="806498"/>
                </a:xfrm>
                <a:prstGeom prst="roundRect">
                  <a:avLst>
                    <a:gd name="adj" fmla="val 13124"/>
                  </a:avLst>
                </a:prstGeom>
                <a:solidFill>
                  <a:schemeClr val="bg1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C8CEE0AD-0EBB-6EEE-DCA7-0180A3CF9162}"/>
                    </a:ext>
                  </a:extLst>
                </p:cNvPr>
                <p:cNvGrpSpPr/>
                <p:nvPr/>
              </p:nvGrpSpPr>
              <p:grpSpPr>
                <a:xfrm>
                  <a:off x="1516395" y="2768239"/>
                  <a:ext cx="806498" cy="806497"/>
                  <a:chOff x="1526669" y="2960250"/>
                  <a:chExt cx="806498" cy="806497"/>
                </a:xfrm>
              </p:grpSpPr>
              <p:sp>
                <p:nvSpPr>
                  <p:cNvPr id="72" name="Rounded Rectangle 23">
                    <a:extLst>
                      <a:ext uri="{FF2B5EF4-FFF2-40B4-BE49-F238E27FC236}">
                        <a16:creationId xmlns:a16="http://schemas.microsoft.com/office/drawing/2014/main" id="{AE61AADB-526D-1B77-37F8-96BA351D0A85}"/>
                      </a:ext>
                    </a:extLst>
                  </p:cNvPr>
                  <p:cNvSpPr/>
                  <p:nvPr/>
                </p:nvSpPr>
                <p:spPr>
                  <a:xfrm>
                    <a:off x="1526669" y="2960250"/>
                    <a:ext cx="806498" cy="806497"/>
                  </a:xfrm>
                  <a:prstGeom prst="roundRect">
                    <a:avLst>
                      <a:gd name="adj" fmla="val 13124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95F304F3-4A9E-1BDA-C1C9-6F2B7DB1E859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783743" y="3378213"/>
                    <a:ext cx="1193" cy="188404"/>
                    <a:chOff x="2384425" y="3405189"/>
                    <a:chExt cx="1588" cy="250825"/>
                  </a:xfrm>
                  <a:solidFill>
                    <a:schemeClr val="accent1"/>
                  </a:solidFill>
                </p:grpSpPr>
                <p:sp>
                  <p:nvSpPr>
                    <p:cNvPr id="75" name="Freeform 102">
                      <a:extLst>
                        <a:ext uri="{FF2B5EF4-FFF2-40B4-BE49-F238E27FC236}">
                          <a16:creationId xmlns:a16="http://schemas.microsoft.com/office/drawing/2014/main" id="{206A8EF4-70C0-BB06-CD1D-2EE7406E8E6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84425" y="3405189"/>
                      <a:ext cx="1588" cy="25082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h="158">
                          <a:moveTo>
                            <a:pt x="0" y="0"/>
                          </a:moveTo>
                          <a:lnTo>
                            <a:pt x="0" y="15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316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endParaRPr>
                    </a:p>
                  </p:txBody>
                </p:sp>
                <p:sp>
                  <p:nvSpPr>
                    <p:cNvPr id="76" name="Line 103">
                      <a:extLst>
                        <a:ext uri="{FF2B5EF4-FFF2-40B4-BE49-F238E27FC236}">
                          <a16:creationId xmlns:a16="http://schemas.microsoft.com/office/drawing/2014/main" id="{92DA3360-0C24-9D53-28D4-A2AD9E3AF3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84425" y="3405189"/>
                      <a:ext cx="1588" cy="250825"/>
                    </a:xfrm>
                    <a:prstGeom prst="line">
                      <a:avLst/>
                    </a:prstGeom>
                    <a:grp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10316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262626"/>
                        </a:solidFill>
                        <a:effectLst/>
                        <a:uLnTx/>
                        <a:uFillTx/>
                        <a:latin typeface="Arial"/>
                        <a:ea typeface="+mn-ea"/>
                      </a:endParaRPr>
                    </a:p>
                  </p:txBody>
                </p:sp>
              </p:grpSp>
            </p:grpSp>
            <p:sp>
              <p:nvSpPr>
                <p:cNvPr id="67" name="Rounded Rectangle 28">
                  <a:extLst>
                    <a:ext uri="{FF2B5EF4-FFF2-40B4-BE49-F238E27FC236}">
                      <a16:creationId xmlns:a16="http://schemas.microsoft.com/office/drawing/2014/main" id="{647B4B42-533D-F0FB-98D8-484E45751A8D}"/>
                    </a:ext>
                  </a:extLst>
                </p:cNvPr>
                <p:cNvSpPr/>
                <p:nvPr/>
              </p:nvSpPr>
              <p:spPr>
                <a:xfrm>
                  <a:off x="6961906" y="2775803"/>
                  <a:ext cx="806499" cy="806498"/>
                </a:xfrm>
                <a:prstGeom prst="roundRect">
                  <a:avLst>
                    <a:gd name="adj" fmla="val 13124"/>
                  </a:avLst>
                </a:prstGeom>
                <a:solidFill>
                  <a:schemeClr val="bg1"/>
                </a:solidFill>
                <a:ln>
                  <a:solidFill>
                    <a:schemeClr val="tx1">
                      <a:lumMod val="65000"/>
                      <a:lumOff val="3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</a:endParaRPr>
                </a:p>
              </p:txBody>
            </p:sp>
            <p:sp>
              <p:nvSpPr>
                <p:cNvPr id="26" name="Freeform 36">
                  <a:extLst>
                    <a:ext uri="{FF2B5EF4-FFF2-40B4-BE49-F238E27FC236}">
                      <a16:creationId xmlns:a16="http://schemas.microsoft.com/office/drawing/2014/main" id="{A903CB7B-D4CA-E81A-83F9-B67A0E42EFD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413220" y="2089071"/>
                  <a:ext cx="423639" cy="447860"/>
                </a:xfrm>
                <a:custGeom>
                  <a:avLst/>
                  <a:gdLst/>
                  <a:ahLst/>
                  <a:cxnLst>
                    <a:cxn ang="0">
                      <a:pos x="39" y="2"/>
                    </a:cxn>
                    <a:cxn ang="0">
                      <a:pos x="35" y="0"/>
                    </a:cxn>
                    <a:cxn ang="0">
                      <a:pos x="32" y="2"/>
                    </a:cxn>
                    <a:cxn ang="0">
                      <a:pos x="0" y="63"/>
                    </a:cxn>
                    <a:cxn ang="0">
                      <a:pos x="35" y="98"/>
                    </a:cxn>
                    <a:cxn ang="0">
                      <a:pos x="70" y="63"/>
                    </a:cxn>
                    <a:cxn ang="0">
                      <a:pos x="39" y="2"/>
                    </a:cxn>
                    <a:cxn ang="0">
                      <a:pos x="23" y="83"/>
                    </a:cxn>
                    <a:cxn ang="0">
                      <a:pos x="19" y="85"/>
                    </a:cxn>
                    <a:cxn ang="0">
                      <a:pos x="16" y="83"/>
                    </a:cxn>
                    <a:cxn ang="0">
                      <a:pos x="7" y="54"/>
                    </a:cxn>
                    <a:cxn ang="0">
                      <a:pos x="13" y="50"/>
                    </a:cxn>
                    <a:cxn ang="0">
                      <a:pos x="16" y="56"/>
                    </a:cxn>
                    <a:cxn ang="0">
                      <a:pos x="22" y="76"/>
                    </a:cxn>
                    <a:cxn ang="0">
                      <a:pos x="23" y="83"/>
                    </a:cxn>
                    <a:cxn ang="0">
                      <a:pos x="32" y="93"/>
                    </a:cxn>
                    <a:cxn ang="0">
                      <a:pos x="27" y="87"/>
                    </a:cxn>
                    <a:cxn ang="0">
                      <a:pos x="32" y="82"/>
                    </a:cxn>
                    <a:cxn ang="0">
                      <a:pos x="38" y="87"/>
                    </a:cxn>
                    <a:cxn ang="0">
                      <a:pos x="32" y="93"/>
                    </a:cxn>
                    <a:cxn ang="0">
                      <a:pos x="32" y="93"/>
                    </a:cxn>
                    <a:cxn ang="0">
                      <a:pos x="32" y="93"/>
                    </a:cxn>
                  </a:cxnLst>
                  <a:rect l="0" t="0" r="r" b="b"/>
                  <a:pathLst>
                    <a:path w="70" h="98">
                      <a:moveTo>
                        <a:pt x="39" y="2"/>
                      </a:moveTo>
                      <a:cubicBezTo>
                        <a:pt x="38" y="1"/>
                        <a:pt x="37" y="0"/>
                        <a:pt x="35" y="0"/>
                      </a:cubicBezTo>
                      <a:cubicBezTo>
                        <a:pt x="34" y="0"/>
                        <a:pt x="32" y="1"/>
                        <a:pt x="32" y="2"/>
                      </a:cubicBezTo>
                      <a:cubicBezTo>
                        <a:pt x="23" y="14"/>
                        <a:pt x="0" y="47"/>
                        <a:pt x="0" y="63"/>
                      </a:cubicBezTo>
                      <a:cubicBezTo>
                        <a:pt x="0" y="82"/>
                        <a:pt x="16" y="98"/>
                        <a:pt x="35" y="98"/>
                      </a:cubicBezTo>
                      <a:cubicBezTo>
                        <a:pt x="55" y="98"/>
                        <a:pt x="70" y="82"/>
                        <a:pt x="70" y="63"/>
                      </a:cubicBezTo>
                      <a:cubicBezTo>
                        <a:pt x="70" y="47"/>
                        <a:pt x="48" y="14"/>
                        <a:pt x="39" y="2"/>
                      </a:cubicBezTo>
                      <a:close/>
                      <a:moveTo>
                        <a:pt x="23" y="83"/>
                      </a:moveTo>
                      <a:cubicBezTo>
                        <a:pt x="22" y="84"/>
                        <a:pt x="20" y="85"/>
                        <a:pt x="19" y="85"/>
                      </a:cubicBezTo>
                      <a:cubicBezTo>
                        <a:pt x="18" y="85"/>
                        <a:pt x="17" y="84"/>
                        <a:pt x="16" y="83"/>
                      </a:cubicBezTo>
                      <a:cubicBezTo>
                        <a:pt x="2" y="72"/>
                        <a:pt x="7" y="55"/>
                        <a:pt x="7" y="54"/>
                      </a:cubicBezTo>
                      <a:cubicBezTo>
                        <a:pt x="8" y="51"/>
                        <a:pt x="11" y="50"/>
                        <a:pt x="13" y="50"/>
                      </a:cubicBezTo>
                      <a:cubicBezTo>
                        <a:pt x="16" y="51"/>
                        <a:pt x="17" y="54"/>
                        <a:pt x="16" y="56"/>
                      </a:cubicBezTo>
                      <a:cubicBezTo>
                        <a:pt x="16" y="57"/>
                        <a:pt x="13" y="68"/>
                        <a:pt x="22" y="76"/>
                      </a:cubicBezTo>
                      <a:cubicBezTo>
                        <a:pt x="24" y="78"/>
                        <a:pt x="25" y="81"/>
                        <a:pt x="23" y="83"/>
                      </a:cubicBezTo>
                      <a:close/>
                      <a:moveTo>
                        <a:pt x="32" y="93"/>
                      </a:moveTo>
                      <a:cubicBezTo>
                        <a:pt x="30" y="93"/>
                        <a:pt x="27" y="90"/>
                        <a:pt x="27" y="87"/>
                      </a:cubicBezTo>
                      <a:cubicBezTo>
                        <a:pt x="27" y="84"/>
                        <a:pt x="30" y="82"/>
                        <a:pt x="32" y="82"/>
                      </a:cubicBezTo>
                      <a:cubicBezTo>
                        <a:pt x="35" y="82"/>
                        <a:pt x="38" y="84"/>
                        <a:pt x="38" y="87"/>
                      </a:cubicBezTo>
                      <a:cubicBezTo>
                        <a:pt x="38" y="90"/>
                        <a:pt x="35" y="93"/>
                        <a:pt x="32" y="93"/>
                      </a:cubicBezTo>
                      <a:close/>
                      <a:moveTo>
                        <a:pt x="32" y="93"/>
                      </a:moveTo>
                      <a:cubicBezTo>
                        <a:pt x="32" y="93"/>
                        <a:pt x="32" y="93"/>
                        <a:pt x="32" y="93"/>
                      </a:cubicBezTo>
                    </a:path>
                  </a:pathLst>
                </a:custGeom>
                <a:solidFill>
                  <a:srgbClr val="7030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/>
                    <a:ea typeface="+mn-ea"/>
                  </a:endParaRPr>
                </a:p>
              </p:txBody>
            </p:sp>
            <p:sp>
              <p:nvSpPr>
                <p:cNvPr id="65" name="Rounded Rectangle 24">
                  <a:extLst>
                    <a:ext uri="{FF2B5EF4-FFF2-40B4-BE49-F238E27FC236}">
                      <a16:creationId xmlns:a16="http://schemas.microsoft.com/office/drawing/2014/main" id="{B2A076A0-9E5A-A466-F295-199053552BC7}"/>
                    </a:ext>
                  </a:extLst>
                </p:cNvPr>
                <p:cNvSpPr/>
                <p:nvPr/>
              </p:nvSpPr>
              <p:spPr>
                <a:xfrm>
                  <a:off x="2898690" y="1429452"/>
                  <a:ext cx="806498" cy="806499"/>
                </a:xfrm>
                <a:prstGeom prst="roundRect">
                  <a:avLst>
                    <a:gd name="adj" fmla="val 13124"/>
                  </a:avLst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</a:endParaRPr>
                </a:p>
              </p:txBody>
            </p:sp>
            <p:sp>
              <p:nvSpPr>
                <p:cNvPr id="63" name="Text Placeholder 3">
                  <a:extLst>
                    <a:ext uri="{FF2B5EF4-FFF2-40B4-BE49-F238E27FC236}">
                      <a16:creationId xmlns:a16="http://schemas.microsoft.com/office/drawing/2014/main" id="{08B91318-1E81-6F8B-E348-75F61A033A2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760996" y="2887226"/>
                  <a:ext cx="1088129" cy="851839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4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lang="en-US" sz="1200" b="1" kern="1200" dirty="0">
                      <a:solidFill>
                        <a:schemeClr val="accent2">
                          <a:lumMod val="7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Procurement and installation of equipment 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2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Text Placeholder 3">
                  <a:extLst>
                    <a:ext uri="{FF2B5EF4-FFF2-40B4-BE49-F238E27FC236}">
                      <a16:creationId xmlns:a16="http://schemas.microsoft.com/office/drawing/2014/main" id="{DC41B7C1-987A-CAF7-441C-DA353865E43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82756" y="1504250"/>
                  <a:ext cx="1372744" cy="425919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4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SOP </a:t>
                  </a:r>
                  <a:r>
                    <a:rPr lang="en-US" sz="1200" b="1" kern="1200" dirty="0">
                      <a:solidFill>
                        <a:srgbClr val="00B05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Development </a:t>
                  </a: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7CB9968F-EB62-F520-F502-11AE8F8E32DA}"/>
                    </a:ext>
                  </a:extLst>
                </p:cNvPr>
                <p:cNvGrpSpPr/>
                <p:nvPr/>
              </p:nvGrpSpPr>
              <p:grpSpPr>
                <a:xfrm rot="5400000">
                  <a:off x="548551" y="1403224"/>
                  <a:ext cx="553217" cy="654959"/>
                  <a:chOff x="1160463" y="0"/>
                  <a:chExt cx="1795462" cy="2125663"/>
                </a:xfrm>
                <a:solidFill>
                  <a:schemeClr val="accent1"/>
                </a:solidFill>
              </p:grpSpPr>
              <p:sp>
                <p:nvSpPr>
                  <p:cNvPr id="55" name="Freeform 5">
                    <a:extLst>
                      <a:ext uri="{FF2B5EF4-FFF2-40B4-BE49-F238E27FC236}">
                        <a16:creationId xmlns:a16="http://schemas.microsoft.com/office/drawing/2014/main" id="{E7612849-07DD-3D8E-EED4-86814C44AB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60463" y="0"/>
                    <a:ext cx="293687" cy="2125663"/>
                  </a:xfrm>
                  <a:custGeom>
                    <a:avLst/>
                    <a:gdLst/>
                    <a:ahLst/>
                    <a:cxnLst>
                      <a:cxn ang="0">
                        <a:pos x="67" y="12"/>
                      </a:cxn>
                      <a:cxn ang="0">
                        <a:pos x="78" y="40"/>
                      </a:cxn>
                      <a:cxn ang="0">
                        <a:pos x="78" y="525"/>
                      </a:cxn>
                      <a:cxn ang="0">
                        <a:pos x="67" y="553"/>
                      </a:cxn>
                      <a:cxn ang="0">
                        <a:pos x="39" y="564"/>
                      </a:cxn>
                      <a:cxn ang="0">
                        <a:pos x="11" y="553"/>
                      </a:cxn>
                      <a:cxn ang="0">
                        <a:pos x="0" y="525"/>
                      </a:cxn>
                      <a:cxn ang="0">
                        <a:pos x="0" y="40"/>
                      </a:cxn>
                      <a:cxn ang="0">
                        <a:pos x="11" y="12"/>
                      </a:cxn>
                      <a:cxn ang="0">
                        <a:pos x="39" y="0"/>
                      </a:cxn>
                      <a:cxn ang="0">
                        <a:pos x="67" y="12"/>
                      </a:cxn>
                    </a:cxnLst>
                    <a:rect l="0" t="0" r="r" b="b"/>
                    <a:pathLst>
                      <a:path w="78" h="564">
                        <a:moveTo>
                          <a:pt x="67" y="12"/>
                        </a:moveTo>
                        <a:cubicBezTo>
                          <a:pt x="75" y="19"/>
                          <a:pt x="78" y="29"/>
                          <a:pt x="78" y="40"/>
                        </a:cubicBezTo>
                        <a:cubicBezTo>
                          <a:pt x="78" y="525"/>
                          <a:pt x="78" y="525"/>
                          <a:pt x="78" y="525"/>
                        </a:cubicBezTo>
                        <a:cubicBezTo>
                          <a:pt x="78" y="536"/>
                          <a:pt x="75" y="545"/>
                          <a:pt x="67" y="553"/>
                        </a:cubicBezTo>
                        <a:cubicBezTo>
                          <a:pt x="59" y="560"/>
                          <a:pt x="50" y="564"/>
                          <a:pt x="39" y="564"/>
                        </a:cubicBezTo>
                        <a:cubicBezTo>
                          <a:pt x="28" y="564"/>
                          <a:pt x="19" y="560"/>
                          <a:pt x="11" y="553"/>
                        </a:cubicBezTo>
                        <a:cubicBezTo>
                          <a:pt x="3" y="545"/>
                          <a:pt x="0" y="536"/>
                          <a:pt x="0" y="525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29"/>
                          <a:pt x="3" y="19"/>
                          <a:pt x="11" y="12"/>
                        </a:cubicBezTo>
                        <a:cubicBezTo>
                          <a:pt x="19" y="4"/>
                          <a:pt x="28" y="0"/>
                          <a:pt x="39" y="0"/>
                        </a:cubicBezTo>
                        <a:cubicBezTo>
                          <a:pt x="50" y="0"/>
                          <a:pt x="59" y="4"/>
                          <a:pt x="67" y="12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6" name="Freeform 6">
                    <a:extLst>
                      <a:ext uri="{FF2B5EF4-FFF2-40B4-BE49-F238E27FC236}">
                        <a16:creationId xmlns:a16="http://schemas.microsoft.com/office/drawing/2014/main" id="{8ECD1E07-83C4-B69E-DF4F-8C0F17CFB4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46188" y="998538"/>
                    <a:ext cx="1238250" cy="131763"/>
                  </a:xfrm>
                  <a:custGeom>
                    <a:avLst/>
                    <a:gdLst/>
                    <a:ahLst/>
                    <a:cxnLst>
                      <a:cxn ang="0">
                        <a:pos x="321" y="30"/>
                      </a:cxn>
                      <a:cxn ang="0">
                        <a:pos x="305" y="35"/>
                      </a:cxn>
                      <a:cxn ang="0">
                        <a:pos x="23" y="35"/>
                      </a:cxn>
                      <a:cxn ang="0">
                        <a:pos x="7" y="30"/>
                      </a:cxn>
                      <a:cxn ang="0">
                        <a:pos x="0" y="17"/>
                      </a:cxn>
                      <a:cxn ang="0">
                        <a:pos x="7" y="5"/>
                      </a:cxn>
                      <a:cxn ang="0">
                        <a:pos x="23" y="0"/>
                      </a:cxn>
                      <a:cxn ang="0">
                        <a:pos x="305" y="0"/>
                      </a:cxn>
                      <a:cxn ang="0">
                        <a:pos x="321" y="5"/>
                      </a:cxn>
                      <a:cxn ang="0">
                        <a:pos x="328" y="17"/>
                      </a:cxn>
                      <a:cxn ang="0">
                        <a:pos x="321" y="30"/>
                      </a:cxn>
                    </a:cxnLst>
                    <a:rect l="0" t="0" r="r" b="b"/>
                    <a:pathLst>
                      <a:path w="328" h="35">
                        <a:moveTo>
                          <a:pt x="321" y="30"/>
                        </a:moveTo>
                        <a:cubicBezTo>
                          <a:pt x="317" y="33"/>
                          <a:pt x="312" y="35"/>
                          <a:pt x="305" y="35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cubicBezTo>
                          <a:pt x="16" y="35"/>
                          <a:pt x="11" y="33"/>
                          <a:pt x="7" y="30"/>
                        </a:cubicBezTo>
                        <a:cubicBezTo>
                          <a:pt x="2" y="26"/>
                          <a:pt x="0" y="22"/>
                          <a:pt x="0" y="17"/>
                        </a:cubicBezTo>
                        <a:cubicBezTo>
                          <a:pt x="0" y="12"/>
                          <a:pt x="2" y="8"/>
                          <a:pt x="7" y="5"/>
                        </a:cubicBezTo>
                        <a:cubicBezTo>
                          <a:pt x="11" y="1"/>
                          <a:pt x="16" y="0"/>
                          <a:pt x="23" y="0"/>
                        </a:cubicBezTo>
                        <a:cubicBezTo>
                          <a:pt x="305" y="0"/>
                          <a:pt x="305" y="0"/>
                          <a:pt x="305" y="0"/>
                        </a:cubicBezTo>
                        <a:cubicBezTo>
                          <a:pt x="312" y="0"/>
                          <a:pt x="317" y="1"/>
                          <a:pt x="321" y="5"/>
                        </a:cubicBezTo>
                        <a:cubicBezTo>
                          <a:pt x="326" y="8"/>
                          <a:pt x="328" y="12"/>
                          <a:pt x="328" y="17"/>
                        </a:cubicBezTo>
                        <a:cubicBezTo>
                          <a:pt x="328" y="22"/>
                          <a:pt x="326" y="26"/>
                          <a:pt x="321" y="30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7" name="Freeform 7">
                    <a:extLst>
                      <a:ext uri="{FF2B5EF4-FFF2-40B4-BE49-F238E27FC236}">
                        <a16:creationId xmlns:a16="http://schemas.microsoft.com/office/drawing/2014/main" id="{277EA7CB-4046-C0D3-6C7E-C2C46839ED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7463" y="384175"/>
                    <a:ext cx="947737" cy="720725"/>
                  </a:xfrm>
                  <a:custGeom>
                    <a:avLst/>
                    <a:gdLst/>
                    <a:ahLst/>
                    <a:cxnLst>
                      <a:cxn ang="0">
                        <a:pos x="249" y="186"/>
                      </a:cxn>
                      <a:cxn ang="0">
                        <a:pos x="241" y="191"/>
                      </a:cxn>
                      <a:cxn ang="0">
                        <a:pos x="227" y="185"/>
                      </a:cxn>
                      <a:cxn ang="0">
                        <a:pos x="14" y="28"/>
                      </a:cxn>
                      <a:cxn ang="0">
                        <a:pos x="3" y="16"/>
                      </a:cxn>
                      <a:cxn ang="0">
                        <a:pos x="2" y="4"/>
                      </a:cxn>
                      <a:cxn ang="0">
                        <a:pos x="10" y="0"/>
                      </a:cxn>
                      <a:cxn ang="0">
                        <a:pos x="24" y="6"/>
                      </a:cxn>
                      <a:cxn ang="0">
                        <a:pos x="237" y="162"/>
                      </a:cxn>
                      <a:cxn ang="0">
                        <a:pos x="248" y="175"/>
                      </a:cxn>
                      <a:cxn ang="0">
                        <a:pos x="249" y="186"/>
                      </a:cxn>
                    </a:cxnLst>
                    <a:rect l="0" t="0" r="r" b="b"/>
                    <a:pathLst>
                      <a:path w="251" h="191">
                        <a:moveTo>
                          <a:pt x="249" y="186"/>
                        </a:moveTo>
                        <a:cubicBezTo>
                          <a:pt x="248" y="189"/>
                          <a:pt x="245" y="191"/>
                          <a:pt x="241" y="191"/>
                        </a:cubicBezTo>
                        <a:cubicBezTo>
                          <a:pt x="236" y="190"/>
                          <a:pt x="232" y="188"/>
                          <a:pt x="227" y="185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9" y="25"/>
                          <a:pt x="5" y="21"/>
                          <a:pt x="3" y="16"/>
                        </a:cubicBezTo>
                        <a:cubicBezTo>
                          <a:pt x="1" y="12"/>
                          <a:pt x="0" y="8"/>
                          <a:pt x="2" y="4"/>
                        </a:cubicBezTo>
                        <a:cubicBezTo>
                          <a:pt x="3" y="1"/>
                          <a:pt x="6" y="0"/>
                          <a:pt x="10" y="0"/>
                        </a:cubicBezTo>
                        <a:cubicBezTo>
                          <a:pt x="15" y="0"/>
                          <a:pt x="19" y="2"/>
                          <a:pt x="24" y="6"/>
                        </a:cubicBezTo>
                        <a:cubicBezTo>
                          <a:pt x="237" y="162"/>
                          <a:pt x="237" y="162"/>
                          <a:pt x="237" y="162"/>
                        </a:cubicBezTo>
                        <a:cubicBezTo>
                          <a:pt x="242" y="166"/>
                          <a:pt x="245" y="170"/>
                          <a:pt x="248" y="175"/>
                        </a:cubicBezTo>
                        <a:cubicBezTo>
                          <a:pt x="250" y="179"/>
                          <a:pt x="251" y="183"/>
                          <a:pt x="249" y="186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8" name="Freeform 8">
                    <a:extLst>
                      <a:ext uri="{FF2B5EF4-FFF2-40B4-BE49-F238E27FC236}">
                        <a16:creationId xmlns:a16="http://schemas.microsoft.com/office/drawing/2014/main" id="{9136197C-962B-A001-9632-24A2B545D7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7463" y="1036638"/>
                    <a:ext cx="947737" cy="719138"/>
                  </a:xfrm>
                  <a:custGeom>
                    <a:avLst/>
                    <a:gdLst/>
                    <a:ahLst/>
                    <a:cxnLst>
                      <a:cxn ang="0">
                        <a:pos x="248" y="17"/>
                      </a:cxn>
                      <a:cxn ang="0">
                        <a:pos x="237" y="29"/>
                      </a:cxn>
                      <a:cxn ang="0">
                        <a:pos x="24" y="185"/>
                      </a:cxn>
                      <a:cxn ang="0">
                        <a:pos x="11" y="191"/>
                      </a:cxn>
                      <a:cxn ang="0">
                        <a:pos x="2" y="186"/>
                      </a:cxn>
                      <a:cxn ang="0">
                        <a:pos x="3" y="175"/>
                      </a:cxn>
                      <a:cxn ang="0">
                        <a:pos x="14" y="162"/>
                      </a:cxn>
                      <a:cxn ang="0">
                        <a:pos x="227" y="6"/>
                      </a:cxn>
                      <a:cxn ang="0">
                        <a:pos x="241" y="0"/>
                      </a:cxn>
                      <a:cxn ang="0">
                        <a:pos x="249" y="5"/>
                      </a:cxn>
                      <a:cxn ang="0">
                        <a:pos x="248" y="17"/>
                      </a:cxn>
                    </a:cxnLst>
                    <a:rect l="0" t="0" r="r" b="b"/>
                    <a:pathLst>
                      <a:path w="251" h="191">
                        <a:moveTo>
                          <a:pt x="248" y="17"/>
                        </a:moveTo>
                        <a:cubicBezTo>
                          <a:pt x="245" y="21"/>
                          <a:pt x="242" y="26"/>
                          <a:pt x="237" y="29"/>
                        </a:cubicBezTo>
                        <a:cubicBezTo>
                          <a:pt x="24" y="185"/>
                          <a:pt x="24" y="185"/>
                          <a:pt x="24" y="185"/>
                        </a:cubicBezTo>
                        <a:cubicBezTo>
                          <a:pt x="20" y="189"/>
                          <a:pt x="15" y="191"/>
                          <a:pt x="11" y="191"/>
                        </a:cubicBezTo>
                        <a:cubicBezTo>
                          <a:pt x="6" y="191"/>
                          <a:pt x="3" y="190"/>
                          <a:pt x="2" y="186"/>
                        </a:cubicBezTo>
                        <a:cubicBezTo>
                          <a:pt x="0" y="183"/>
                          <a:pt x="1" y="179"/>
                          <a:pt x="3" y="175"/>
                        </a:cubicBezTo>
                        <a:cubicBezTo>
                          <a:pt x="6" y="170"/>
                          <a:pt x="9" y="166"/>
                          <a:pt x="14" y="162"/>
                        </a:cubicBezTo>
                        <a:cubicBezTo>
                          <a:pt x="227" y="6"/>
                          <a:pt x="227" y="6"/>
                          <a:pt x="227" y="6"/>
                        </a:cubicBezTo>
                        <a:cubicBezTo>
                          <a:pt x="232" y="3"/>
                          <a:pt x="236" y="1"/>
                          <a:pt x="241" y="0"/>
                        </a:cubicBezTo>
                        <a:cubicBezTo>
                          <a:pt x="245" y="0"/>
                          <a:pt x="248" y="2"/>
                          <a:pt x="249" y="5"/>
                        </a:cubicBezTo>
                        <a:cubicBezTo>
                          <a:pt x="251" y="8"/>
                          <a:pt x="250" y="12"/>
                          <a:pt x="248" y="1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9" name="Freeform 9">
                    <a:extLst>
                      <a:ext uri="{FF2B5EF4-FFF2-40B4-BE49-F238E27FC236}">
                        <a16:creationId xmlns:a16="http://schemas.microsoft.com/office/drawing/2014/main" id="{F49F715F-66E1-41BD-42DB-8D7E983FC0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00288" y="844550"/>
                    <a:ext cx="655637" cy="436563"/>
                  </a:xfrm>
                  <a:custGeom>
                    <a:avLst/>
                    <a:gdLst/>
                    <a:ahLst/>
                    <a:cxnLst>
                      <a:cxn ang="0">
                        <a:pos x="17" y="17"/>
                      </a:cxn>
                      <a:cxn ang="0">
                        <a:pos x="58" y="0"/>
                      </a:cxn>
                      <a:cxn ang="0">
                        <a:pos x="116" y="0"/>
                      </a:cxn>
                      <a:cxn ang="0">
                        <a:pos x="157" y="17"/>
                      </a:cxn>
                      <a:cxn ang="0">
                        <a:pos x="174" y="58"/>
                      </a:cxn>
                      <a:cxn ang="0">
                        <a:pos x="157" y="99"/>
                      </a:cxn>
                      <a:cxn ang="0">
                        <a:pos x="116" y="116"/>
                      </a:cxn>
                      <a:cxn ang="0">
                        <a:pos x="58" y="116"/>
                      </a:cxn>
                      <a:cxn ang="0">
                        <a:pos x="17" y="99"/>
                      </a:cxn>
                      <a:cxn ang="0">
                        <a:pos x="0" y="58"/>
                      </a:cxn>
                      <a:cxn ang="0">
                        <a:pos x="17" y="17"/>
                      </a:cxn>
                    </a:cxnLst>
                    <a:rect l="0" t="0" r="r" b="b"/>
                    <a:pathLst>
                      <a:path w="174" h="116">
                        <a:moveTo>
                          <a:pt x="17" y="17"/>
                        </a:moveTo>
                        <a:cubicBezTo>
                          <a:pt x="28" y="6"/>
                          <a:pt x="42" y="0"/>
                          <a:pt x="58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32" y="0"/>
                          <a:pt x="146" y="6"/>
                          <a:pt x="157" y="17"/>
                        </a:cubicBezTo>
                        <a:cubicBezTo>
                          <a:pt x="168" y="28"/>
                          <a:pt x="174" y="42"/>
                          <a:pt x="174" y="58"/>
                        </a:cubicBezTo>
                        <a:cubicBezTo>
                          <a:pt x="174" y="74"/>
                          <a:pt x="168" y="88"/>
                          <a:pt x="157" y="99"/>
                        </a:cubicBezTo>
                        <a:cubicBezTo>
                          <a:pt x="146" y="110"/>
                          <a:pt x="132" y="116"/>
                          <a:pt x="116" y="116"/>
                        </a:cubicBezTo>
                        <a:cubicBezTo>
                          <a:pt x="58" y="116"/>
                          <a:pt x="58" y="116"/>
                          <a:pt x="58" y="116"/>
                        </a:cubicBezTo>
                        <a:cubicBezTo>
                          <a:pt x="42" y="116"/>
                          <a:pt x="28" y="110"/>
                          <a:pt x="17" y="99"/>
                        </a:cubicBezTo>
                        <a:cubicBezTo>
                          <a:pt x="6" y="88"/>
                          <a:pt x="0" y="74"/>
                          <a:pt x="0" y="58"/>
                        </a:cubicBezTo>
                        <a:cubicBezTo>
                          <a:pt x="0" y="42"/>
                          <a:pt x="6" y="28"/>
                          <a:pt x="17" y="17"/>
                        </a:cubicBez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B4D26866-64ED-E7F3-512F-3C0CFD6C0E7A}"/>
                    </a:ext>
                  </a:extLst>
                </p:cNvPr>
                <p:cNvGrpSpPr/>
                <p:nvPr/>
              </p:nvGrpSpPr>
              <p:grpSpPr>
                <a:xfrm rot="5400000">
                  <a:off x="9367297" y="1450548"/>
                  <a:ext cx="558616" cy="654959"/>
                  <a:chOff x="1305295" y="-3941202"/>
                  <a:chExt cx="1812987" cy="2125664"/>
                </a:xfrm>
                <a:solidFill>
                  <a:schemeClr val="accent6"/>
                </a:solidFill>
              </p:grpSpPr>
              <p:sp>
                <p:nvSpPr>
                  <p:cNvPr id="50" name="Freeform 5">
                    <a:extLst>
                      <a:ext uri="{FF2B5EF4-FFF2-40B4-BE49-F238E27FC236}">
                        <a16:creationId xmlns:a16="http://schemas.microsoft.com/office/drawing/2014/main" id="{22EC536B-9C9D-B87F-3239-1F2007DEB8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05295" y="-3941202"/>
                    <a:ext cx="171115" cy="2125664"/>
                  </a:xfrm>
                  <a:custGeom>
                    <a:avLst/>
                    <a:gdLst/>
                    <a:ahLst/>
                    <a:cxnLst>
                      <a:cxn ang="0">
                        <a:pos x="67" y="12"/>
                      </a:cxn>
                      <a:cxn ang="0">
                        <a:pos x="78" y="40"/>
                      </a:cxn>
                      <a:cxn ang="0">
                        <a:pos x="78" y="525"/>
                      </a:cxn>
                      <a:cxn ang="0">
                        <a:pos x="67" y="553"/>
                      </a:cxn>
                      <a:cxn ang="0">
                        <a:pos x="39" y="564"/>
                      </a:cxn>
                      <a:cxn ang="0">
                        <a:pos x="11" y="553"/>
                      </a:cxn>
                      <a:cxn ang="0">
                        <a:pos x="0" y="525"/>
                      </a:cxn>
                      <a:cxn ang="0">
                        <a:pos x="0" y="40"/>
                      </a:cxn>
                      <a:cxn ang="0">
                        <a:pos x="11" y="12"/>
                      </a:cxn>
                      <a:cxn ang="0">
                        <a:pos x="39" y="0"/>
                      </a:cxn>
                      <a:cxn ang="0">
                        <a:pos x="67" y="12"/>
                      </a:cxn>
                    </a:cxnLst>
                    <a:rect l="0" t="0" r="r" b="b"/>
                    <a:pathLst>
                      <a:path w="78" h="564">
                        <a:moveTo>
                          <a:pt x="67" y="12"/>
                        </a:moveTo>
                        <a:cubicBezTo>
                          <a:pt x="75" y="19"/>
                          <a:pt x="78" y="29"/>
                          <a:pt x="78" y="40"/>
                        </a:cubicBezTo>
                        <a:cubicBezTo>
                          <a:pt x="78" y="525"/>
                          <a:pt x="78" y="525"/>
                          <a:pt x="78" y="525"/>
                        </a:cubicBezTo>
                        <a:cubicBezTo>
                          <a:pt x="78" y="536"/>
                          <a:pt x="75" y="545"/>
                          <a:pt x="67" y="553"/>
                        </a:cubicBezTo>
                        <a:cubicBezTo>
                          <a:pt x="59" y="560"/>
                          <a:pt x="50" y="564"/>
                          <a:pt x="39" y="564"/>
                        </a:cubicBezTo>
                        <a:cubicBezTo>
                          <a:pt x="28" y="564"/>
                          <a:pt x="19" y="560"/>
                          <a:pt x="11" y="553"/>
                        </a:cubicBezTo>
                        <a:cubicBezTo>
                          <a:pt x="3" y="545"/>
                          <a:pt x="0" y="536"/>
                          <a:pt x="0" y="525"/>
                        </a:cubicBezTo>
                        <a:cubicBezTo>
                          <a:pt x="0" y="40"/>
                          <a:pt x="0" y="40"/>
                          <a:pt x="0" y="40"/>
                        </a:cubicBezTo>
                        <a:cubicBezTo>
                          <a:pt x="0" y="29"/>
                          <a:pt x="3" y="19"/>
                          <a:pt x="11" y="12"/>
                        </a:cubicBezTo>
                        <a:cubicBezTo>
                          <a:pt x="19" y="4"/>
                          <a:pt x="28" y="0"/>
                          <a:pt x="39" y="0"/>
                        </a:cubicBezTo>
                        <a:cubicBezTo>
                          <a:pt x="50" y="0"/>
                          <a:pt x="59" y="4"/>
                          <a:pt x="67" y="1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1" name="Freeform 6">
                    <a:extLst>
                      <a:ext uri="{FF2B5EF4-FFF2-40B4-BE49-F238E27FC236}">
                        <a16:creationId xmlns:a16="http://schemas.microsoft.com/office/drawing/2014/main" id="{ACA3BC14-67E7-965E-6D75-1E120B21BE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20271" y="-2878373"/>
                    <a:ext cx="1238249" cy="131761"/>
                  </a:xfrm>
                  <a:custGeom>
                    <a:avLst/>
                    <a:gdLst/>
                    <a:ahLst/>
                    <a:cxnLst>
                      <a:cxn ang="0">
                        <a:pos x="321" y="30"/>
                      </a:cxn>
                      <a:cxn ang="0">
                        <a:pos x="305" y="35"/>
                      </a:cxn>
                      <a:cxn ang="0">
                        <a:pos x="23" y="35"/>
                      </a:cxn>
                      <a:cxn ang="0">
                        <a:pos x="7" y="30"/>
                      </a:cxn>
                      <a:cxn ang="0">
                        <a:pos x="0" y="17"/>
                      </a:cxn>
                      <a:cxn ang="0">
                        <a:pos x="7" y="5"/>
                      </a:cxn>
                      <a:cxn ang="0">
                        <a:pos x="23" y="0"/>
                      </a:cxn>
                      <a:cxn ang="0">
                        <a:pos x="305" y="0"/>
                      </a:cxn>
                      <a:cxn ang="0">
                        <a:pos x="321" y="5"/>
                      </a:cxn>
                      <a:cxn ang="0">
                        <a:pos x="328" y="17"/>
                      </a:cxn>
                      <a:cxn ang="0">
                        <a:pos x="321" y="30"/>
                      </a:cxn>
                    </a:cxnLst>
                    <a:rect l="0" t="0" r="r" b="b"/>
                    <a:pathLst>
                      <a:path w="328" h="35">
                        <a:moveTo>
                          <a:pt x="321" y="30"/>
                        </a:moveTo>
                        <a:cubicBezTo>
                          <a:pt x="317" y="33"/>
                          <a:pt x="312" y="35"/>
                          <a:pt x="305" y="35"/>
                        </a:cubicBezTo>
                        <a:cubicBezTo>
                          <a:pt x="23" y="35"/>
                          <a:pt x="23" y="35"/>
                          <a:pt x="23" y="35"/>
                        </a:cubicBezTo>
                        <a:cubicBezTo>
                          <a:pt x="16" y="35"/>
                          <a:pt x="11" y="33"/>
                          <a:pt x="7" y="30"/>
                        </a:cubicBezTo>
                        <a:cubicBezTo>
                          <a:pt x="2" y="26"/>
                          <a:pt x="0" y="22"/>
                          <a:pt x="0" y="17"/>
                        </a:cubicBezTo>
                        <a:cubicBezTo>
                          <a:pt x="0" y="12"/>
                          <a:pt x="2" y="8"/>
                          <a:pt x="7" y="5"/>
                        </a:cubicBezTo>
                        <a:cubicBezTo>
                          <a:pt x="11" y="1"/>
                          <a:pt x="16" y="0"/>
                          <a:pt x="23" y="0"/>
                        </a:cubicBezTo>
                        <a:cubicBezTo>
                          <a:pt x="305" y="0"/>
                          <a:pt x="305" y="0"/>
                          <a:pt x="305" y="0"/>
                        </a:cubicBezTo>
                        <a:cubicBezTo>
                          <a:pt x="312" y="0"/>
                          <a:pt x="317" y="1"/>
                          <a:pt x="321" y="5"/>
                        </a:cubicBezTo>
                        <a:cubicBezTo>
                          <a:pt x="326" y="8"/>
                          <a:pt x="328" y="12"/>
                          <a:pt x="328" y="17"/>
                        </a:cubicBezTo>
                        <a:cubicBezTo>
                          <a:pt x="328" y="22"/>
                          <a:pt x="326" y="26"/>
                          <a:pt x="321" y="3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2" name="Freeform 7">
                    <a:extLst>
                      <a:ext uri="{FF2B5EF4-FFF2-40B4-BE49-F238E27FC236}">
                        <a16:creationId xmlns:a16="http://schemas.microsoft.com/office/drawing/2014/main" id="{654CC5D0-4C39-EC7A-40B8-CAF2D28DFE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02027" y="-3567977"/>
                    <a:ext cx="947737" cy="720725"/>
                  </a:xfrm>
                  <a:custGeom>
                    <a:avLst/>
                    <a:gdLst/>
                    <a:ahLst/>
                    <a:cxnLst>
                      <a:cxn ang="0">
                        <a:pos x="249" y="186"/>
                      </a:cxn>
                      <a:cxn ang="0">
                        <a:pos x="241" y="191"/>
                      </a:cxn>
                      <a:cxn ang="0">
                        <a:pos x="227" y="185"/>
                      </a:cxn>
                      <a:cxn ang="0">
                        <a:pos x="14" y="28"/>
                      </a:cxn>
                      <a:cxn ang="0">
                        <a:pos x="3" y="16"/>
                      </a:cxn>
                      <a:cxn ang="0">
                        <a:pos x="2" y="4"/>
                      </a:cxn>
                      <a:cxn ang="0">
                        <a:pos x="10" y="0"/>
                      </a:cxn>
                      <a:cxn ang="0">
                        <a:pos x="24" y="6"/>
                      </a:cxn>
                      <a:cxn ang="0">
                        <a:pos x="237" y="162"/>
                      </a:cxn>
                      <a:cxn ang="0">
                        <a:pos x="248" y="175"/>
                      </a:cxn>
                      <a:cxn ang="0">
                        <a:pos x="249" y="186"/>
                      </a:cxn>
                    </a:cxnLst>
                    <a:rect l="0" t="0" r="r" b="b"/>
                    <a:pathLst>
                      <a:path w="251" h="191">
                        <a:moveTo>
                          <a:pt x="249" y="186"/>
                        </a:moveTo>
                        <a:cubicBezTo>
                          <a:pt x="248" y="189"/>
                          <a:pt x="245" y="191"/>
                          <a:pt x="241" y="191"/>
                        </a:cubicBezTo>
                        <a:cubicBezTo>
                          <a:pt x="236" y="190"/>
                          <a:pt x="232" y="188"/>
                          <a:pt x="227" y="185"/>
                        </a:cubicBezTo>
                        <a:cubicBezTo>
                          <a:pt x="14" y="28"/>
                          <a:pt x="14" y="28"/>
                          <a:pt x="14" y="28"/>
                        </a:cubicBezTo>
                        <a:cubicBezTo>
                          <a:pt x="9" y="25"/>
                          <a:pt x="5" y="21"/>
                          <a:pt x="3" y="16"/>
                        </a:cubicBezTo>
                        <a:cubicBezTo>
                          <a:pt x="1" y="12"/>
                          <a:pt x="0" y="8"/>
                          <a:pt x="2" y="4"/>
                        </a:cubicBezTo>
                        <a:cubicBezTo>
                          <a:pt x="3" y="1"/>
                          <a:pt x="6" y="0"/>
                          <a:pt x="10" y="0"/>
                        </a:cubicBezTo>
                        <a:cubicBezTo>
                          <a:pt x="15" y="0"/>
                          <a:pt x="19" y="2"/>
                          <a:pt x="24" y="6"/>
                        </a:cubicBezTo>
                        <a:cubicBezTo>
                          <a:pt x="237" y="162"/>
                          <a:pt x="237" y="162"/>
                          <a:pt x="237" y="162"/>
                        </a:cubicBezTo>
                        <a:cubicBezTo>
                          <a:pt x="242" y="166"/>
                          <a:pt x="245" y="170"/>
                          <a:pt x="248" y="175"/>
                        </a:cubicBezTo>
                        <a:cubicBezTo>
                          <a:pt x="250" y="179"/>
                          <a:pt x="251" y="183"/>
                          <a:pt x="249" y="18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3" name="Freeform 8">
                    <a:extLst>
                      <a:ext uri="{FF2B5EF4-FFF2-40B4-BE49-F238E27FC236}">
                        <a16:creationId xmlns:a16="http://schemas.microsoft.com/office/drawing/2014/main" id="{18F115E6-6225-D19B-A151-035D64B967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04033" y="-2808378"/>
                    <a:ext cx="947737" cy="719135"/>
                  </a:xfrm>
                  <a:custGeom>
                    <a:avLst/>
                    <a:gdLst/>
                    <a:ahLst/>
                    <a:cxnLst>
                      <a:cxn ang="0">
                        <a:pos x="248" y="17"/>
                      </a:cxn>
                      <a:cxn ang="0">
                        <a:pos x="237" y="29"/>
                      </a:cxn>
                      <a:cxn ang="0">
                        <a:pos x="24" y="185"/>
                      </a:cxn>
                      <a:cxn ang="0">
                        <a:pos x="11" y="191"/>
                      </a:cxn>
                      <a:cxn ang="0">
                        <a:pos x="2" y="186"/>
                      </a:cxn>
                      <a:cxn ang="0">
                        <a:pos x="3" y="175"/>
                      </a:cxn>
                      <a:cxn ang="0">
                        <a:pos x="14" y="162"/>
                      </a:cxn>
                      <a:cxn ang="0">
                        <a:pos x="227" y="6"/>
                      </a:cxn>
                      <a:cxn ang="0">
                        <a:pos x="241" y="0"/>
                      </a:cxn>
                      <a:cxn ang="0">
                        <a:pos x="249" y="5"/>
                      </a:cxn>
                      <a:cxn ang="0">
                        <a:pos x="248" y="17"/>
                      </a:cxn>
                    </a:cxnLst>
                    <a:rect l="0" t="0" r="r" b="b"/>
                    <a:pathLst>
                      <a:path w="251" h="191">
                        <a:moveTo>
                          <a:pt x="248" y="17"/>
                        </a:moveTo>
                        <a:cubicBezTo>
                          <a:pt x="245" y="21"/>
                          <a:pt x="242" y="26"/>
                          <a:pt x="237" y="29"/>
                        </a:cubicBezTo>
                        <a:cubicBezTo>
                          <a:pt x="24" y="185"/>
                          <a:pt x="24" y="185"/>
                          <a:pt x="24" y="185"/>
                        </a:cubicBezTo>
                        <a:cubicBezTo>
                          <a:pt x="20" y="189"/>
                          <a:pt x="15" y="191"/>
                          <a:pt x="11" y="191"/>
                        </a:cubicBezTo>
                        <a:cubicBezTo>
                          <a:pt x="6" y="191"/>
                          <a:pt x="3" y="190"/>
                          <a:pt x="2" y="186"/>
                        </a:cubicBezTo>
                        <a:cubicBezTo>
                          <a:pt x="0" y="183"/>
                          <a:pt x="1" y="179"/>
                          <a:pt x="3" y="175"/>
                        </a:cubicBezTo>
                        <a:cubicBezTo>
                          <a:pt x="6" y="170"/>
                          <a:pt x="9" y="166"/>
                          <a:pt x="14" y="162"/>
                        </a:cubicBezTo>
                        <a:cubicBezTo>
                          <a:pt x="227" y="6"/>
                          <a:pt x="227" y="6"/>
                          <a:pt x="227" y="6"/>
                        </a:cubicBezTo>
                        <a:cubicBezTo>
                          <a:pt x="232" y="3"/>
                          <a:pt x="236" y="1"/>
                          <a:pt x="241" y="0"/>
                        </a:cubicBezTo>
                        <a:cubicBezTo>
                          <a:pt x="245" y="0"/>
                          <a:pt x="248" y="2"/>
                          <a:pt x="249" y="5"/>
                        </a:cubicBezTo>
                        <a:cubicBezTo>
                          <a:pt x="251" y="8"/>
                          <a:pt x="250" y="12"/>
                          <a:pt x="248" y="1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  <p:sp>
                <p:nvSpPr>
                  <p:cNvPr id="54" name="Freeform 9">
                    <a:extLst>
                      <a:ext uri="{FF2B5EF4-FFF2-40B4-BE49-F238E27FC236}">
                        <a16:creationId xmlns:a16="http://schemas.microsoft.com/office/drawing/2014/main" id="{C9D26D1D-9E6D-A8A5-6667-23B042F262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98760" y="-3055047"/>
                    <a:ext cx="719522" cy="436565"/>
                  </a:xfrm>
                  <a:custGeom>
                    <a:avLst/>
                    <a:gdLst/>
                    <a:ahLst/>
                    <a:cxnLst>
                      <a:cxn ang="0">
                        <a:pos x="17" y="17"/>
                      </a:cxn>
                      <a:cxn ang="0">
                        <a:pos x="58" y="0"/>
                      </a:cxn>
                      <a:cxn ang="0">
                        <a:pos x="116" y="0"/>
                      </a:cxn>
                      <a:cxn ang="0">
                        <a:pos x="157" y="17"/>
                      </a:cxn>
                      <a:cxn ang="0">
                        <a:pos x="174" y="58"/>
                      </a:cxn>
                      <a:cxn ang="0">
                        <a:pos x="157" y="99"/>
                      </a:cxn>
                      <a:cxn ang="0">
                        <a:pos x="116" y="116"/>
                      </a:cxn>
                      <a:cxn ang="0">
                        <a:pos x="58" y="116"/>
                      </a:cxn>
                      <a:cxn ang="0">
                        <a:pos x="17" y="99"/>
                      </a:cxn>
                      <a:cxn ang="0">
                        <a:pos x="0" y="58"/>
                      </a:cxn>
                      <a:cxn ang="0">
                        <a:pos x="17" y="17"/>
                      </a:cxn>
                    </a:cxnLst>
                    <a:rect l="0" t="0" r="r" b="b"/>
                    <a:pathLst>
                      <a:path w="174" h="116">
                        <a:moveTo>
                          <a:pt x="17" y="17"/>
                        </a:moveTo>
                        <a:cubicBezTo>
                          <a:pt x="28" y="6"/>
                          <a:pt x="42" y="0"/>
                          <a:pt x="58" y="0"/>
                        </a:cubicBezTo>
                        <a:cubicBezTo>
                          <a:pt x="116" y="0"/>
                          <a:pt x="116" y="0"/>
                          <a:pt x="116" y="0"/>
                        </a:cubicBezTo>
                        <a:cubicBezTo>
                          <a:pt x="132" y="0"/>
                          <a:pt x="146" y="6"/>
                          <a:pt x="157" y="17"/>
                        </a:cubicBezTo>
                        <a:cubicBezTo>
                          <a:pt x="168" y="28"/>
                          <a:pt x="174" y="42"/>
                          <a:pt x="174" y="58"/>
                        </a:cubicBezTo>
                        <a:cubicBezTo>
                          <a:pt x="174" y="74"/>
                          <a:pt x="168" y="88"/>
                          <a:pt x="157" y="99"/>
                        </a:cubicBezTo>
                        <a:cubicBezTo>
                          <a:pt x="146" y="110"/>
                          <a:pt x="132" y="116"/>
                          <a:pt x="116" y="116"/>
                        </a:cubicBezTo>
                        <a:cubicBezTo>
                          <a:pt x="58" y="116"/>
                          <a:pt x="58" y="116"/>
                          <a:pt x="58" y="116"/>
                        </a:cubicBezTo>
                        <a:cubicBezTo>
                          <a:pt x="42" y="116"/>
                          <a:pt x="28" y="110"/>
                          <a:pt x="17" y="99"/>
                        </a:cubicBezTo>
                        <a:cubicBezTo>
                          <a:pt x="6" y="88"/>
                          <a:pt x="0" y="74"/>
                          <a:pt x="0" y="58"/>
                        </a:cubicBezTo>
                        <a:cubicBezTo>
                          <a:pt x="0" y="42"/>
                          <a:pt x="6" y="28"/>
                          <a:pt x="17" y="17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1031626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62626"/>
                      </a:solidFill>
                      <a:effectLst/>
                      <a:uLnTx/>
                      <a:uFillTx/>
                      <a:latin typeface="Arial"/>
                      <a:ea typeface="+mn-ea"/>
                    </a:endParaRPr>
                  </a:p>
                </p:txBody>
              </p:sp>
            </p:grpSp>
            <p:sp>
              <p:nvSpPr>
                <p:cNvPr id="48" name="Text Placeholder 3">
                  <a:extLst>
                    <a:ext uri="{FF2B5EF4-FFF2-40B4-BE49-F238E27FC236}">
                      <a16:creationId xmlns:a16="http://schemas.microsoft.com/office/drawing/2014/main" id="{972B5815-266E-6131-DA7F-7DA5C3E4C06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380421" y="1443432"/>
                  <a:ext cx="1105843" cy="425920"/>
                </a:xfrm>
                <a:prstGeom prst="rect">
                  <a:avLst/>
                </a:prstGeom>
              </p:spPr>
              <p:txBody>
                <a:bodyPr wrap="squar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4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lang="en-US" sz="1200" b="1" kern="1200" dirty="0">
                      <a:solidFill>
                        <a:srgbClr val="FF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Needs Assessment 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Text Placeholder 3">
                  <a:extLst>
                    <a:ext uri="{FF2B5EF4-FFF2-40B4-BE49-F238E27FC236}">
                      <a16:creationId xmlns:a16="http://schemas.microsoft.com/office/drawing/2014/main" id="{406D7E76-9616-376B-FD2E-32D5679A32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005478" y="1478925"/>
                  <a:ext cx="801508" cy="212960"/>
                </a:xfrm>
                <a:prstGeom prst="rect">
                  <a:avLst/>
                </a:prstGeom>
              </p:spPr>
              <p:txBody>
                <a:bodyPr wrap="none" lIns="0" tIns="0" rIns="0" bIns="0" anchor="ctr" anchorCtr="0">
                  <a:spAutoFit/>
                </a:bodyPr>
                <a:lstStyle>
                  <a:lvl1pPr marL="0" indent="0" algn="ctr">
                    <a:buNone/>
                    <a:defRPr sz="1400" baseline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</a:defRPr>
                  </a:lvl1pPr>
                  <a:lvl2pPr marL="457200" indent="0">
                    <a:buNone/>
                    <a:defRPr sz="1200"/>
                  </a:lvl2pPr>
                  <a:lvl3pPr marL="914400" indent="0">
                    <a:buNone/>
                    <a:defRPr sz="1000"/>
                  </a:lvl3pPr>
                  <a:lvl4pPr marL="1371600" indent="0">
                    <a:buNone/>
                    <a:defRPr sz="900"/>
                  </a:lvl4pPr>
                  <a:lvl5pPr marL="1828800" indent="0">
                    <a:buNone/>
                    <a:defRPr sz="900"/>
                  </a:lvl5pPr>
                  <a:lvl6pPr marL="2286000" indent="0">
                    <a:buNone/>
                    <a:defRPr sz="900"/>
                  </a:lvl6pPr>
                  <a:lvl7pPr marL="2743200" indent="0">
                    <a:buNone/>
                    <a:defRPr sz="900"/>
                  </a:lvl7pPr>
                  <a:lvl8pPr marL="3200400" indent="0">
                    <a:buNone/>
                    <a:defRPr sz="900"/>
                  </a:lvl8pPr>
                  <a:lvl9pPr marL="3657600" indent="0">
                    <a:buNone/>
                    <a:defRPr sz="900"/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 pitchFamily="34" charset="0"/>
                    <a:buNone/>
                    <a:tabLst/>
                    <a:defRPr/>
                  </a:pPr>
                  <a:r>
                    <a:rPr lang="en-US" sz="1200" b="1" kern="12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Launching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" name="Rounded Rectangle 29">
                  <a:extLst>
                    <a:ext uri="{FF2B5EF4-FFF2-40B4-BE49-F238E27FC236}">
                      <a16:creationId xmlns:a16="http://schemas.microsoft.com/office/drawing/2014/main" id="{4166F6CD-363E-ABBA-266C-517ACE1D5F89}"/>
                    </a:ext>
                  </a:extLst>
                </p:cNvPr>
                <p:cNvSpPr/>
                <p:nvPr/>
              </p:nvSpPr>
              <p:spPr>
                <a:xfrm>
                  <a:off x="4257039" y="2832717"/>
                  <a:ext cx="806498" cy="806498"/>
                </a:xfrm>
                <a:prstGeom prst="roundRect">
                  <a:avLst>
                    <a:gd name="adj" fmla="val 13124"/>
                  </a:avLst>
                </a:prstGeom>
                <a:solidFill>
                  <a:schemeClr val="bg1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03162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</a:endParaRPr>
                </a:p>
              </p:txBody>
            </p:sp>
          </p:grpSp>
          <p:sp>
            <p:nvSpPr>
              <p:cNvPr id="185" name="Text Placeholder 3">
                <a:extLst>
                  <a:ext uri="{FF2B5EF4-FFF2-40B4-BE49-F238E27FC236}">
                    <a16:creationId xmlns:a16="http://schemas.microsoft.com/office/drawing/2014/main" id="{FCCCCDC4-FF18-BF40-FBFE-37048107B7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55788" y="1368741"/>
                <a:ext cx="356309" cy="369332"/>
              </a:xfrm>
              <a:prstGeom prst="rect">
                <a:avLst/>
              </a:prstGeom>
            </p:spPr>
            <p:txBody>
              <a:bodyPr wrap="square" lIns="0" tIns="0" rIns="0" bIns="0" anchor="ctr">
                <a:spAutoFit/>
              </a:bodyPr>
              <a:lstStyle>
                <a:lvl1pPr marL="0" indent="0" algn="ctr">
                  <a:buNone/>
                  <a:defRPr sz="2800" b="1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lvl1pPr>
                <a:lvl2pPr marL="457200" indent="0">
                  <a:buNone/>
                  <a:defRPr sz="1200"/>
                </a:lvl2pPr>
                <a:lvl3pPr marL="914400" indent="0">
                  <a:buNone/>
                  <a:defRPr sz="1000"/>
                </a:lvl3pPr>
                <a:lvl4pPr marL="1371600" indent="0">
                  <a:buNone/>
                  <a:defRPr sz="900"/>
                </a:lvl4pPr>
                <a:lvl5pPr marL="1828800" indent="0">
                  <a:buNone/>
                  <a:defRPr sz="900"/>
                </a:lvl5pPr>
                <a:lvl6pPr marL="2286000" indent="0">
                  <a:buNone/>
                  <a:defRPr sz="900"/>
                </a:lvl6pPr>
                <a:lvl7pPr marL="2743200" indent="0">
                  <a:buNone/>
                  <a:defRPr sz="900"/>
                </a:lvl7pPr>
                <a:lvl8pPr marL="3200400" indent="0">
                  <a:buNone/>
                  <a:defRPr sz="900"/>
                </a:lvl8pPr>
                <a:lvl9pPr marL="3657600" indent="0">
                  <a:buNone/>
                  <a:defRPr sz="900"/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None/>
                  <a:tabLst/>
                  <a:defRPr/>
                </a:pPr>
                <a:r>
                  <a: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05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3076" name="Picture 4" descr="Evaluation - Free user icons">
                <a:extLst>
                  <a:ext uri="{FF2B5EF4-FFF2-40B4-BE49-F238E27FC236}">
                    <a16:creationId xmlns:a16="http://schemas.microsoft.com/office/drawing/2014/main" id="{5E3AF0A0-D41D-108A-6519-D9F31AA8FD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4650" y="2161419"/>
                <a:ext cx="503008" cy="5030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0" name="Picture 8" descr="Training And Development Management Computer Icons Skill PNG, Clipart,  Apprendimento Online, Area, Brand, Business, Communication Free">
                <a:extLst>
                  <a:ext uri="{FF2B5EF4-FFF2-40B4-BE49-F238E27FC236}">
                    <a16:creationId xmlns:a16="http://schemas.microsoft.com/office/drawing/2014/main" id="{45074765-AD23-08A4-D279-A2AF6B9331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3081" y="972044"/>
                <a:ext cx="556220" cy="5537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1FAC631-2449-7C7F-24D2-FC13CDC04C68}"/>
              </a:ext>
            </a:extLst>
          </p:cNvPr>
          <p:cNvSpPr/>
          <p:nvPr/>
        </p:nvSpPr>
        <p:spPr>
          <a:xfrm>
            <a:off x="6620544" y="2002830"/>
            <a:ext cx="2268819" cy="25704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285750" indent="-285750" algn="ctr">
              <a:spcBef>
                <a:spcPts val="1200"/>
              </a:spcBef>
              <a:spcAft>
                <a:spcPts val="1200"/>
              </a:spcAft>
              <a:buSzPts val="1100"/>
            </a:pPr>
            <a:r>
              <a:rPr lang="en-US" sz="1200" dirty="0">
                <a:solidFill>
                  <a:srgbClr val="002060"/>
                </a:solidFill>
              </a:rPr>
              <a:t>TB Situation Room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A2A9BB-BE6C-39FA-5BDD-7128A0942760}"/>
              </a:ext>
            </a:extLst>
          </p:cNvPr>
          <p:cNvSpPr/>
          <p:nvPr/>
        </p:nvSpPr>
        <p:spPr>
          <a:xfrm>
            <a:off x="254637" y="3636432"/>
            <a:ext cx="6071463" cy="64861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13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TB Situation Room: </a:t>
            </a:r>
            <a:r>
              <a:rPr lang="en-US" sz="13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sharing platform, enables the display of information in dashboards, enhance data use and decisions making to improve the quality of TB services.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8F83CB54-2920-1A9A-44F8-D44E7443E215}"/>
              </a:ext>
            </a:extLst>
          </p:cNvPr>
          <p:cNvSpPr txBox="1">
            <a:spLocks/>
          </p:cNvSpPr>
          <p:nvPr/>
        </p:nvSpPr>
        <p:spPr>
          <a:xfrm>
            <a:off x="4229922" y="2521862"/>
            <a:ext cx="1114659" cy="1846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Building</a:t>
            </a:r>
          </a:p>
        </p:txBody>
      </p:sp>
      <p:pic>
        <p:nvPicPr>
          <p:cNvPr id="7" name="Picture 6" descr="A person and person holding a ribbon&#10;&#10;Description automatically generated">
            <a:extLst>
              <a:ext uri="{FF2B5EF4-FFF2-40B4-BE49-F238E27FC236}">
                <a16:creationId xmlns:a16="http://schemas.microsoft.com/office/drawing/2014/main" id="{CFCC3A93-C3BD-03FA-1DFF-AEA27E2E3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096" y="2371151"/>
            <a:ext cx="594857" cy="396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7FEFD2-68C9-DEE4-E400-EDABD088B7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8780" y="2289356"/>
            <a:ext cx="462637" cy="597899"/>
          </a:xfrm>
          <a:prstGeom prst="rect">
            <a:avLst/>
          </a:prstGeom>
        </p:spPr>
      </p:pic>
      <p:pic>
        <p:nvPicPr>
          <p:cNvPr id="25" name="Picture 24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31EC39ED-65F7-F876-EE98-1E46CBA009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445" r="15920" b="27285"/>
          <a:stretch/>
        </p:blipFill>
        <p:spPr>
          <a:xfrm>
            <a:off x="2284941" y="1065923"/>
            <a:ext cx="598587" cy="640836"/>
          </a:xfrm>
          <a:prstGeom prst="flowChartDocument">
            <a:avLst/>
          </a:prstGeom>
        </p:spPr>
      </p:pic>
      <p:pic>
        <p:nvPicPr>
          <p:cNvPr id="28" name="Picture 27" descr="A person standing in front of a group of people&#10;&#10;Description automatically generated">
            <a:extLst>
              <a:ext uri="{FF2B5EF4-FFF2-40B4-BE49-F238E27FC236}">
                <a16:creationId xmlns:a16="http://schemas.microsoft.com/office/drawing/2014/main" id="{8251A7B8-EF04-985F-BFE4-3BAD25B9B2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8267" y="2588305"/>
            <a:ext cx="2545112" cy="1696741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AF68F6B-C763-19AA-AD43-8BB500E24414}"/>
              </a:ext>
            </a:extLst>
          </p:cNvPr>
          <p:cNvCxnSpPr>
            <a:cxnSpLocks/>
          </p:cNvCxnSpPr>
          <p:nvPr/>
        </p:nvCxnSpPr>
        <p:spPr>
          <a:xfrm>
            <a:off x="254637" y="3291840"/>
            <a:ext cx="61223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06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Results and Opportunities</a:t>
            </a:r>
            <a:endParaRPr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FCF2403-5179-B349-623A-CD04A750FB12}"/>
              </a:ext>
            </a:extLst>
          </p:cNvPr>
          <p:cNvGrpSpPr/>
          <p:nvPr/>
        </p:nvGrpSpPr>
        <p:grpSpPr>
          <a:xfrm>
            <a:off x="65313" y="812304"/>
            <a:ext cx="3332871" cy="4216896"/>
            <a:chOff x="66860" y="815482"/>
            <a:chExt cx="3750334" cy="4109927"/>
          </a:xfrm>
        </p:grpSpPr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984ECF60-218D-7267-4ABD-8916B1319BEF}"/>
                </a:ext>
              </a:extLst>
            </p:cNvPr>
            <p:cNvSpPr/>
            <p:nvPr/>
          </p:nvSpPr>
          <p:spPr>
            <a:xfrm>
              <a:off x="67298" y="815482"/>
              <a:ext cx="3637721" cy="369851"/>
            </a:xfrm>
            <a:custGeom>
              <a:avLst/>
              <a:gdLst>
                <a:gd name="connsiteX0" fmla="*/ 0 w 3637721"/>
                <a:gd name="connsiteY0" fmla="*/ 0 h 4095187"/>
                <a:gd name="connsiteX1" fmla="*/ 3637721 w 3637721"/>
                <a:gd name="connsiteY1" fmla="*/ 0 h 4095187"/>
                <a:gd name="connsiteX2" fmla="*/ 3637721 w 3637721"/>
                <a:gd name="connsiteY2" fmla="*/ 4095187 h 4095187"/>
                <a:gd name="connsiteX3" fmla="*/ 0 w 3637721"/>
                <a:gd name="connsiteY3" fmla="*/ 4095187 h 4095187"/>
                <a:gd name="connsiteX4" fmla="*/ 0 w 3637721"/>
                <a:gd name="connsiteY4" fmla="*/ 0 h 4095187"/>
                <a:gd name="connsiteX0" fmla="*/ 0 w 3637721"/>
                <a:gd name="connsiteY0" fmla="*/ 0 h 4095187"/>
                <a:gd name="connsiteX1" fmla="*/ 3637721 w 3637721"/>
                <a:gd name="connsiteY1" fmla="*/ 0 h 4095187"/>
                <a:gd name="connsiteX2" fmla="*/ 3637721 w 3637721"/>
                <a:gd name="connsiteY2" fmla="*/ 4095187 h 4095187"/>
                <a:gd name="connsiteX3" fmla="*/ 0 w 3637721"/>
                <a:gd name="connsiteY3" fmla="*/ 4095187 h 4095187"/>
                <a:gd name="connsiteX4" fmla="*/ 0 w 3637721"/>
                <a:gd name="connsiteY4" fmla="*/ 0 h 409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7721" h="4095187">
                  <a:moveTo>
                    <a:pt x="0" y="0"/>
                  </a:moveTo>
                  <a:lnTo>
                    <a:pt x="3637721" y="0"/>
                  </a:lnTo>
                  <a:lnTo>
                    <a:pt x="3637721" y="4095187"/>
                  </a:lnTo>
                  <a:lnTo>
                    <a:pt x="0" y="40951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Gains of TBSR</a:t>
              </a:r>
              <a:endParaRPr lang="en-NG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C80218D1-029B-D41F-D707-1B6DEA9531F5}"/>
                </a:ext>
              </a:extLst>
            </p:cNvPr>
            <p:cNvSpPr txBox="1">
              <a:spLocks/>
            </p:cNvSpPr>
            <p:nvPr/>
          </p:nvSpPr>
          <p:spPr>
            <a:xfrm>
              <a:off x="66860" y="1227647"/>
              <a:ext cx="3750334" cy="3697762"/>
            </a:xfrm>
            <a:prstGeom prst="rect">
              <a:avLst/>
            </a:prstGeom>
            <a:ln>
              <a:solidFill>
                <a:srgbClr val="7030A0"/>
              </a:solidFill>
            </a:ln>
          </p:spPr>
          <p:txBody>
            <a:bodyPr>
              <a:noAutofit/>
            </a:bodyPr>
            <a:lstStyle>
              <a:lvl1pPr marL="227372" indent="-227372" algn="l" defTabSz="451607" rtl="0" eaLnBrk="1" latinLnBrk="0" hangingPunct="1">
                <a:spcBef>
                  <a:spcPts val="0"/>
                </a:spcBef>
                <a:spcAft>
                  <a:spcPts val="790"/>
                </a:spcAft>
                <a:buClr>
                  <a:schemeClr val="tx2"/>
                </a:buClr>
                <a:buSzPct val="90000"/>
                <a:buFont typeface="Wingdings" panose="05000000000000000000" pitchFamily="2" charset="2"/>
                <a:buChar char="§"/>
                <a:defRPr sz="1580" b="0" i="0" kern="1200">
                  <a:solidFill>
                    <a:srgbClr val="6C6463"/>
                  </a:solidFill>
                  <a:latin typeface="+mn-lt"/>
                  <a:ea typeface="+mn-ea"/>
                  <a:cs typeface="Gill Sans MT"/>
                </a:defRPr>
              </a:lvl1pPr>
              <a:lvl2pPr marL="675844" indent="-227372" algn="l" defTabSz="451607" rtl="0" eaLnBrk="1" latinLnBrk="0" hangingPunct="1">
                <a:spcBef>
                  <a:spcPts val="0"/>
                </a:spcBef>
                <a:spcAft>
                  <a:spcPts val="790"/>
                </a:spcAft>
                <a:buClr>
                  <a:schemeClr val="tx2"/>
                </a:buClr>
                <a:buFont typeface="Wingdings" panose="05000000000000000000" pitchFamily="2" charset="2"/>
                <a:buChar char="ü"/>
                <a:defRPr sz="1580" b="0" i="0" kern="1200">
                  <a:solidFill>
                    <a:srgbClr val="6C6463"/>
                  </a:solidFill>
                  <a:latin typeface="+mn-lt"/>
                  <a:ea typeface="+mn-ea"/>
                  <a:cs typeface="Gill Sans MT"/>
                </a:defRPr>
              </a:lvl2pPr>
              <a:lvl3pPr marL="903215" indent="-227372" algn="l" defTabSz="451607" rtl="0" eaLnBrk="1" latinLnBrk="0" hangingPunct="1">
                <a:spcBef>
                  <a:spcPct val="20000"/>
                </a:spcBef>
                <a:buFont typeface="Arial"/>
                <a:buChar char="•"/>
                <a:defRPr sz="1778" b="0" i="0" kern="1200">
                  <a:solidFill>
                    <a:srgbClr val="6C6463"/>
                  </a:solidFill>
                  <a:latin typeface="Gill Sans MT"/>
                  <a:ea typeface="+mn-ea"/>
                  <a:cs typeface="Gill Sans MT"/>
                </a:defRPr>
              </a:lvl3pPr>
              <a:lvl4pPr marL="1132155" indent="-228941" algn="l" defTabSz="451607" rtl="0" eaLnBrk="1" latinLnBrk="0" hangingPunct="1">
                <a:spcBef>
                  <a:spcPct val="20000"/>
                </a:spcBef>
                <a:buFont typeface="Arial"/>
                <a:buChar char="–"/>
                <a:defRPr sz="1580" b="0" i="0" kern="1200">
                  <a:solidFill>
                    <a:srgbClr val="6C6463"/>
                  </a:solidFill>
                  <a:latin typeface="Gill Sans MT"/>
                  <a:ea typeface="+mn-ea"/>
                  <a:cs typeface="Gill Sans MT"/>
                </a:defRPr>
              </a:lvl4pPr>
              <a:lvl5pPr marL="1240353" indent="-227372" algn="l" defTabSz="451607" rtl="0" eaLnBrk="1" latinLnBrk="0" hangingPunct="1">
                <a:spcBef>
                  <a:spcPct val="20000"/>
                </a:spcBef>
                <a:buFont typeface="Arial"/>
                <a:buChar char="»"/>
                <a:defRPr sz="1383" b="0" i="0" kern="1200">
                  <a:solidFill>
                    <a:srgbClr val="6C6463"/>
                  </a:solidFill>
                  <a:latin typeface="Gill Sans MT"/>
                  <a:ea typeface="+mn-ea"/>
                  <a:cs typeface="Gill Sans MT"/>
                </a:defRPr>
              </a:lvl5pPr>
              <a:lvl6pPr marL="2483840" indent="-225803" algn="l" defTabSz="451607" rtl="0" eaLnBrk="1" latinLnBrk="0" hangingPunct="1">
                <a:spcBef>
                  <a:spcPct val="20000"/>
                </a:spcBef>
                <a:buFont typeface="Arial"/>
                <a:buChar char="•"/>
                <a:defRPr sz="19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35448" indent="-225803" algn="l" defTabSz="451607" rtl="0" eaLnBrk="1" latinLnBrk="0" hangingPunct="1">
                <a:spcBef>
                  <a:spcPct val="20000"/>
                </a:spcBef>
                <a:buFont typeface="Arial"/>
                <a:buChar char="•"/>
                <a:defRPr sz="19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387056" indent="-225803" algn="l" defTabSz="451607" rtl="0" eaLnBrk="1" latinLnBrk="0" hangingPunct="1">
                <a:spcBef>
                  <a:spcPct val="20000"/>
                </a:spcBef>
                <a:buFont typeface="Arial"/>
                <a:buChar char="•"/>
                <a:defRPr sz="19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38663" indent="-225803" algn="l" defTabSz="451607" rtl="0" eaLnBrk="1" latinLnBrk="0" hangingPunct="1">
                <a:spcBef>
                  <a:spcPct val="20000"/>
                </a:spcBef>
                <a:buFont typeface="Arial"/>
                <a:buChar char="•"/>
                <a:defRPr sz="19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Strengthen the analysis, interpretation, and presentation of TB data to monitor the performance of program interventions in the NTBLCP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Empower stakeholders across different levels of TB programming to use data to achieve the targets of the national strategic plan or program interventions. </a:t>
              </a:r>
            </a:p>
            <a:p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Integrate data originating from numerous national data sources, especially program-level data, including service statistics, drug management system, laboratory information system, human resources, and other data that are available in a “one-stop” dashboard. </a:t>
              </a:r>
            </a:p>
            <a:p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BF5D3F-E06D-9593-72B2-DADFEFADAD6D}"/>
              </a:ext>
            </a:extLst>
          </p:cNvPr>
          <p:cNvGrpSpPr/>
          <p:nvPr/>
        </p:nvGrpSpPr>
        <p:grpSpPr>
          <a:xfrm>
            <a:off x="5873306" y="783771"/>
            <a:ext cx="3204928" cy="4140229"/>
            <a:chOff x="6477846" y="988817"/>
            <a:chExt cx="2600840" cy="35532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4187499-2EFD-49EA-7E94-50DC16153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846" y="988817"/>
              <a:ext cx="2600388" cy="17335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971FC0D-C1AA-57F4-7C26-59068D51B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78299" y="2808514"/>
              <a:ext cx="2600387" cy="173359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1B9D258-780C-4FC1-A479-ADECB7035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60" t="1905" b="54507"/>
          <a:stretch/>
        </p:blipFill>
        <p:spPr>
          <a:xfrm>
            <a:off x="3398184" y="2940832"/>
            <a:ext cx="2347632" cy="1818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8C866EF-AA20-423A-95C2-250E1F7F73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91" t="1933" r="35609" b="48408"/>
          <a:stretch/>
        </p:blipFill>
        <p:spPr>
          <a:xfrm>
            <a:off x="3398184" y="845350"/>
            <a:ext cx="2347632" cy="155505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84534B2-9CFE-7131-4AAE-81857316FE61}"/>
              </a:ext>
            </a:extLst>
          </p:cNvPr>
          <p:cNvSpPr/>
          <p:nvPr/>
        </p:nvSpPr>
        <p:spPr>
          <a:xfrm>
            <a:off x="3461928" y="4759779"/>
            <a:ext cx="2347633" cy="2694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NTBLCP Tableau Dashboard</a:t>
            </a:r>
            <a:endParaRPr lang="en-NG" sz="1100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9525AD-6AA0-4D32-C14B-8B9D9E575569}"/>
              </a:ext>
            </a:extLst>
          </p:cNvPr>
          <p:cNvSpPr/>
          <p:nvPr/>
        </p:nvSpPr>
        <p:spPr>
          <a:xfrm>
            <a:off x="3397904" y="2400402"/>
            <a:ext cx="2375994" cy="4680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 and Electronic App Dashboards: </a:t>
            </a:r>
          </a:p>
          <a:p>
            <a:pPr algn="ctr"/>
            <a:r>
              <a:rPr lang="en-US" sz="10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MATS, EWORS, NTBLCP website</a:t>
            </a:r>
            <a:endParaRPr lang="en-NG" sz="10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8B67-B038-C245-8BBF-F6D6C096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219500"/>
            <a:ext cx="8544201" cy="6678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Its serving its purpose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9D3FD-CCA3-9245-A786-2C6BB87172EF}"/>
              </a:ext>
            </a:extLst>
          </p:cNvPr>
          <p:cNvSpPr txBox="1"/>
          <p:nvPr/>
        </p:nvSpPr>
        <p:spPr>
          <a:xfrm>
            <a:off x="6797040" y="3962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A3EE3-BCFD-B941-8636-81357C83DF45}"/>
              </a:ext>
            </a:extLst>
          </p:cNvPr>
          <p:cNvSpPr txBox="1"/>
          <p:nvPr/>
        </p:nvSpPr>
        <p:spPr>
          <a:xfrm>
            <a:off x="436880" y="1017478"/>
            <a:ext cx="236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C64111-DA41-7C44-AE96-694651C0947F}"/>
              </a:ext>
            </a:extLst>
          </p:cNvPr>
          <p:cNvGrpSpPr/>
          <p:nvPr/>
        </p:nvGrpSpPr>
        <p:grpSpPr>
          <a:xfrm>
            <a:off x="311699" y="1229360"/>
            <a:ext cx="8315464" cy="3321345"/>
            <a:chOff x="832195" y="2779199"/>
            <a:chExt cx="5133109" cy="1771506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40EDFA-CBEE-C64E-9DA8-B2A81841E24C}"/>
                </a:ext>
              </a:extLst>
            </p:cNvPr>
            <p:cNvGrpSpPr/>
            <p:nvPr/>
          </p:nvGrpSpPr>
          <p:grpSpPr>
            <a:xfrm>
              <a:off x="832195" y="2779199"/>
              <a:ext cx="5133109" cy="1771506"/>
              <a:chOff x="3844635" y="2752003"/>
              <a:chExt cx="5133109" cy="1771506"/>
            </a:xfrm>
            <a:grpFill/>
          </p:grpSpPr>
          <p:sp>
            <p:nvSpPr>
              <p:cNvPr id="10" name="Google Shape;57;p9">
                <a:extLst>
                  <a:ext uri="{FF2B5EF4-FFF2-40B4-BE49-F238E27FC236}">
                    <a16:creationId xmlns:a16="http://schemas.microsoft.com/office/drawing/2014/main" id="{052F2C50-5439-AD4E-B290-56E89ABDDF5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44635" y="2752003"/>
                <a:ext cx="5133109" cy="177150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914400" marR="0" lvl="1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371600" marR="0" lvl="2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828800" marR="0" lvl="3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2286000" marR="0" lvl="4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743200" marR="0" lvl="5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3200400" marR="0" lvl="6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●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3657600" marR="0" lvl="7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○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4114800" marR="0" lvl="8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Calibri"/>
                  <a:buChar char="■"/>
                  <a:defRPr sz="18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SzPts val="1100"/>
                  <a:buFont typeface="Arial"/>
                  <a:buNone/>
                </a:pPr>
                <a:endParaRPr lang="en-US" sz="2000" dirty="0"/>
              </a:p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SzPts val="1100"/>
                  <a:buFont typeface="Arial"/>
                  <a:buNone/>
                </a:pPr>
                <a:endParaRPr lang="en-US" sz="2000" dirty="0"/>
              </a:p>
              <a:p>
                <a:pPr marL="0" indent="0" algn="just">
                  <a:spcBef>
                    <a:spcPts val="1200"/>
                  </a:spcBef>
                  <a:spcAft>
                    <a:spcPts val="1200"/>
                  </a:spcAft>
                  <a:buSzPts val="1100"/>
                  <a:buFont typeface="Arial"/>
                  <a:buNone/>
                </a:pPr>
                <a:endParaRPr lang="en-US" sz="2000" dirty="0"/>
              </a:p>
            </p:txBody>
          </p:sp>
          <p:graphicFrame>
            <p:nvGraphicFramePr>
              <p:cNvPr id="11" name="Diagram 10">
                <a:extLst>
                  <a:ext uri="{FF2B5EF4-FFF2-40B4-BE49-F238E27FC236}">
                    <a16:creationId xmlns:a16="http://schemas.microsoft.com/office/drawing/2014/main" id="{3D940A21-B5C5-304C-8D1E-9CA7DECF104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9644689"/>
                  </p:ext>
                </p:extLst>
              </p:nvPr>
            </p:nvGraphicFramePr>
            <p:xfrm>
              <a:off x="4166785" y="2804751"/>
              <a:ext cx="4732648" cy="1666009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364E40-56A2-6E4A-BEAC-7DB6D68C9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" r="16758"/>
            <a:stretch/>
          </p:blipFill>
          <p:spPr>
            <a:xfrm>
              <a:off x="882851" y="2870155"/>
              <a:ext cx="271494" cy="1543638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0604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8B67-B038-C245-8BBF-F6D6C096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219500"/>
            <a:ext cx="8544201" cy="667800"/>
          </a:xfrm>
        </p:spPr>
        <p:txBody>
          <a:bodyPr>
            <a:normAutofit fontScale="90000"/>
          </a:bodyPr>
          <a:lstStyle/>
          <a:p>
            <a:pPr lvl="0"/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real-time or near real-time data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NG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9D3FD-CCA3-9245-A786-2C6BB87172EF}"/>
              </a:ext>
            </a:extLst>
          </p:cNvPr>
          <p:cNvSpPr txBox="1"/>
          <p:nvPr/>
        </p:nvSpPr>
        <p:spPr>
          <a:xfrm>
            <a:off x="6797040" y="3962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A3EE3-BCFD-B941-8636-81357C83DF45}"/>
              </a:ext>
            </a:extLst>
          </p:cNvPr>
          <p:cNvSpPr txBox="1"/>
          <p:nvPr/>
        </p:nvSpPr>
        <p:spPr>
          <a:xfrm>
            <a:off x="436880" y="1017478"/>
            <a:ext cx="236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1DD7BA-3955-2843-B745-D797185D0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" y="1017478"/>
            <a:ext cx="6204222" cy="374058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F046BCB-E12E-A246-969E-48677F9175C6}"/>
              </a:ext>
            </a:extLst>
          </p:cNvPr>
          <p:cNvSpPr txBox="1"/>
          <p:nvPr/>
        </p:nvSpPr>
        <p:spPr>
          <a:xfrm>
            <a:off x="6797040" y="1279088"/>
            <a:ext cx="21932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radley Hand" pitchFamily="2" charset="77"/>
              </a:rPr>
              <a:t>Logistics</a:t>
            </a:r>
          </a:p>
          <a:p>
            <a:r>
              <a:rPr lang="en-US" dirty="0">
                <a:latin typeface="Bradley Hand" pitchFamily="2" charset="77"/>
              </a:rPr>
              <a:t>MATS</a:t>
            </a:r>
          </a:p>
          <a:p>
            <a:r>
              <a:rPr lang="en-US" dirty="0">
                <a:latin typeface="Bradley Hand" pitchFamily="2" charset="77"/>
              </a:rPr>
              <a:t>PPM Dashboard</a:t>
            </a:r>
          </a:p>
          <a:p>
            <a:r>
              <a:rPr lang="en-US" dirty="0">
                <a:latin typeface="Bradley Hand" pitchFamily="2" charset="77"/>
              </a:rPr>
              <a:t>Leprosy and </a:t>
            </a:r>
            <a:r>
              <a:rPr lang="en-US" dirty="0" err="1">
                <a:latin typeface="Bradley Hand" pitchFamily="2" charset="77"/>
              </a:rPr>
              <a:t>Buruli</a:t>
            </a:r>
            <a:r>
              <a:rPr lang="en-US" dirty="0">
                <a:latin typeface="Bradley Hand" pitchFamily="2" charset="77"/>
              </a:rPr>
              <a:t> Ulcer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281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8B67-B038-C245-8BBF-F6D6C096D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58" y="36217"/>
            <a:ext cx="8544201" cy="667800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Multi- layered data review and analysis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NG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9D3FD-CCA3-9245-A786-2C6BB87172EF}"/>
              </a:ext>
            </a:extLst>
          </p:cNvPr>
          <p:cNvSpPr txBox="1"/>
          <p:nvPr/>
        </p:nvSpPr>
        <p:spPr>
          <a:xfrm>
            <a:off x="6797040" y="39624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6A3EE3-BCFD-B941-8636-81357C83DF45}"/>
              </a:ext>
            </a:extLst>
          </p:cNvPr>
          <p:cNvSpPr txBox="1"/>
          <p:nvPr/>
        </p:nvSpPr>
        <p:spPr>
          <a:xfrm>
            <a:off x="436880" y="1017478"/>
            <a:ext cx="2367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5A656-113A-944B-BDCA-5FD138499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786860"/>
            <a:ext cx="7437119" cy="393239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968071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Custom Design">
  <a:themeElements>
    <a:clrScheme name="1_Colored Theme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FFC000"/>
      </a:accent1>
      <a:accent2>
        <a:srgbClr val="FF3F5F"/>
      </a:accent2>
      <a:accent3>
        <a:srgbClr val="2AC2AC"/>
      </a:accent3>
      <a:accent4>
        <a:srgbClr val="3BC7E2"/>
      </a:accent4>
      <a:accent5>
        <a:srgbClr val="2993FF"/>
      </a:accent5>
      <a:accent6>
        <a:srgbClr val="7F739A"/>
      </a:accent6>
      <a:hlink>
        <a:srgbClr val="FFFFFF"/>
      </a:hlink>
      <a:folHlink>
        <a:srgbClr val="595959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plates, infographics" id="{C91BDAF3-A3E6-4D2D-AA9D-CDDC0ADD3BC0}" vid="{30BDE74A-9483-4558-8E4F-55C13A654DE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10352</TotalTime>
  <Words>478</Words>
  <Application>Microsoft Office PowerPoint</Application>
  <PresentationFormat>On-screen Show (16:9)</PresentationFormat>
  <Paragraphs>95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Century</vt:lpstr>
      <vt:lpstr>Arial</vt:lpstr>
      <vt:lpstr>Arial Narrow</vt:lpstr>
      <vt:lpstr>Calibri</vt:lpstr>
      <vt:lpstr>Britannic Bold</vt:lpstr>
      <vt:lpstr>Gill Sans</vt:lpstr>
      <vt:lpstr>Times New Roman</vt:lpstr>
      <vt:lpstr>FontAwesome</vt:lpstr>
      <vt:lpstr>Bradley Hand</vt:lpstr>
      <vt:lpstr>1_Custom Design</vt:lpstr>
      <vt:lpstr>PowerPoint Presentation</vt:lpstr>
      <vt:lpstr>Background </vt:lpstr>
      <vt:lpstr>PowerPoint Presentation</vt:lpstr>
      <vt:lpstr>Context</vt:lpstr>
      <vt:lpstr>Approach</vt:lpstr>
      <vt:lpstr>Results and Opportunities</vt:lpstr>
      <vt:lpstr>Its serving its purpose</vt:lpstr>
      <vt:lpstr>Access to real-time or near real-time data </vt:lpstr>
      <vt:lpstr>Multi- layered data review and analysis  </vt:lpstr>
      <vt:lpstr>Data visualization</vt:lpstr>
      <vt:lpstr>Collaboration and communication tools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Adamou, Bridgit</cp:lastModifiedBy>
  <cp:revision>41</cp:revision>
  <dcterms:modified xsi:type="dcterms:W3CDTF">2024-04-18T10:49:52Z</dcterms:modified>
</cp:coreProperties>
</file>