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6.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84" r:id="rId5"/>
  </p:sldMasterIdLst>
  <p:notesMasterIdLst>
    <p:notesMasterId r:id="rId28"/>
  </p:notesMasterIdLst>
  <p:handoutMasterIdLst>
    <p:handoutMasterId r:id="rId29"/>
  </p:handoutMasterIdLst>
  <p:sldIdLst>
    <p:sldId id="509" r:id="rId6"/>
    <p:sldId id="597" r:id="rId7"/>
    <p:sldId id="598" r:id="rId8"/>
    <p:sldId id="614" r:id="rId9"/>
    <p:sldId id="589" r:id="rId10"/>
    <p:sldId id="599" r:id="rId11"/>
    <p:sldId id="619" r:id="rId12"/>
    <p:sldId id="616" r:id="rId13"/>
    <p:sldId id="600" r:id="rId14"/>
    <p:sldId id="602" r:id="rId15"/>
    <p:sldId id="618" r:id="rId16"/>
    <p:sldId id="610" r:id="rId17"/>
    <p:sldId id="617" r:id="rId18"/>
    <p:sldId id="603" r:id="rId19"/>
    <p:sldId id="607" r:id="rId20"/>
    <p:sldId id="591" r:id="rId21"/>
    <p:sldId id="604" r:id="rId22"/>
    <p:sldId id="611" r:id="rId23"/>
    <p:sldId id="609" r:id="rId24"/>
    <p:sldId id="615" r:id="rId25"/>
    <p:sldId id="606" r:id="rId26"/>
    <p:sldId id="605" r:id="rId27"/>
  </p:sldIdLst>
  <p:sldSz cx="9144000" cy="5184775"/>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7FA998-6E5B-8E9C-EA9E-A8FCB0DAD3EE}" name="Fitzgerald, Ann Marie" initials="FAM" userId="S::annafitz@ad.unc.edu::a34dcbdb-9f4d-4d1c-9570-3acc0647ee1a" providerId="AD"/>
  <p188:author id="{8683A5F6-4F32-DB07-7E87-26DD9EBD1FC1}" name="Margie Joyce (Learnitude)" initials="MJ(" userId="Margie Joyce (Learnitud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hilip Tumwesigye" initials="PT" lastIdx="3" clrIdx="0">
    <p:extLst>
      <p:ext uri="{19B8F6BF-5375-455C-9EA6-DF929625EA0E}">
        <p15:presenceInfo xmlns:p15="http://schemas.microsoft.com/office/powerpoint/2012/main" userId="S-1-5-21-2132355490-541638419-2731352758-736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56A"/>
    <a:srgbClr val="0E77FF"/>
    <a:srgbClr val="132F69"/>
    <a:srgbClr val="4E4A49"/>
    <a:srgbClr val="8D8B86"/>
    <a:srgbClr val="7A9CE8"/>
    <a:srgbClr val="BACEF5"/>
    <a:srgbClr val="4B95CF"/>
    <a:srgbClr val="327CC9"/>
    <a:srgbClr val="5EA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3"/>
  </p:normalViewPr>
  <p:slideViewPr>
    <p:cSldViewPr snapToGrid="0">
      <p:cViewPr varScale="1">
        <p:scale>
          <a:sx n="85" d="100"/>
          <a:sy n="85" d="100"/>
        </p:scale>
        <p:origin x="692" y="56"/>
      </p:cViewPr>
      <p:guideLst>
        <p:guide orient="horz" pos="1633"/>
        <p:guide pos="2880"/>
      </p:guideLst>
    </p:cSldViewPr>
  </p:slideViewPr>
  <p:notesTextViewPr>
    <p:cViewPr>
      <p:scale>
        <a:sx n="1" d="1"/>
        <a:sy n="1" d="1"/>
      </p:scale>
      <p:origin x="0" y="0"/>
    </p:cViewPr>
  </p:notesTextViewPr>
  <p:sorterViewPr>
    <p:cViewPr>
      <p:scale>
        <a:sx n="100" d="100"/>
        <a:sy n="100" d="100"/>
      </p:scale>
      <p:origin x="0" y="-9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NTLP\REPORTS\TB%20DIAH\TS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NTLP\REPORTS\TB%20DIAH\rrmdr-tb-notifications-i.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Notifications</c:v>
                </c:pt>
              </c:strCache>
            </c:strRef>
          </c:tx>
          <c:spPr>
            <a:solidFill>
              <a:schemeClr val="accent2"/>
            </a:solidFill>
            <a:ln>
              <a:noFill/>
            </a:ln>
            <a:effectLst/>
          </c:spPr>
          <c:invertIfNegative val="0"/>
          <c:dLbls>
            <c:spPr>
              <a:solidFill>
                <a:srgbClr val="FFFFFF">
                  <a:alpha val="50196"/>
                </a:srgbClr>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Sheet1!$A$11:$A$15</c:f>
              <c:numCache>
                <c:formatCode>General</c:formatCode>
                <c:ptCount val="5"/>
                <c:pt idx="0">
                  <c:v>2019</c:v>
                </c:pt>
                <c:pt idx="1">
                  <c:v>2020</c:v>
                </c:pt>
                <c:pt idx="2">
                  <c:v>2021</c:v>
                </c:pt>
                <c:pt idx="3">
                  <c:v>2022</c:v>
                </c:pt>
                <c:pt idx="4">
                  <c:v>2023</c:v>
                </c:pt>
              </c:numCache>
            </c:numRef>
          </c:cat>
          <c:val>
            <c:numRef>
              <c:f>Sheet1!$B$11:$B$15</c:f>
              <c:numCache>
                <c:formatCode>_-* #,##0_-;\-* #,##0_-;_-* "-"_-;_-@_-</c:formatCode>
                <c:ptCount val="5"/>
                <c:pt idx="0">
                  <c:v>65897</c:v>
                </c:pt>
                <c:pt idx="1">
                  <c:v>60887</c:v>
                </c:pt>
                <c:pt idx="2">
                  <c:v>74799</c:v>
                </c:pt>
                <c:pt idx="3">
                  <c:v>94475</c:v>
                </c:pt>
                <c:pt idx="4">
                  <c:v>86766</c:v>
                </c:pt>
              </c:numCache>
            </c:numRef>
          </c:val>
          <c:extLst>
            <c:ext xmlns:c16="http://schemas.microsoft.com/office/drawing/2014/chart" uri="{C3380CC4-5D6E-409C-BE32-E72D297353CC}">
              <c16:uniqueId val="{00000000-F972-432A-88B5-BC8544BD215C}"/>
            </c:ext>
          </c:extLst>
        </c:ser>
        <c:dLbls>
          <c:showLegendKey val="0"/>
          <c:showVal val="0"/>
          <c:showCatName val="0"/>
          <c:showSerName val="0"/>
          <c:showPercent val="0"/>
          <c:showBubbleSize val="0"/>
        </c:dLbls>
        <c:gapWidth val="72"/>
        <c:overlap val="-27"/>
        <c:axId val="1313156216"/>
        <c:axId val="1313152616"/>
      </c:barChart>
      <c:lineChart>
        <c:grouping val="stacked"/>
        <c:varyColors val="0"/>
        <c:ser>
          <c:idx val="1"/>
          <c:order val="1"/>
          <c:tx>
            <c:strRef>
              <c:f>Sheet1!$C$1</c:f>
              <c:strCache>
                <c:ptCount val="1"/>
                <c:pt idx="0">
                  <c:v>Estimated</c:v>
                </c:pt>
              </c:strCache>
            </c:strRef>
          </c:tx>
          <c:spPr>
            <a:ln w="28575" cap="rnd">
              <a:solidFill>
                <a:schemeClr val="accent4"/>
              </a:solidFill>
              <a:round/>
            </a:ln>
            <a:effectLst/>
          </c:spPr>
          <c:marker>
            <c:symbol val="diamond"/>
            <c:size val="7"/>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Sheet1!$A$11:$A$15</c:f>
              <c:numCache>
                <c:formatCode>General</c:formatCode>
                <c:ptCount val="5"/>
                <c:pt idx="0">
                  <c:v>2019</c:v>
                </c:pt>
                <c:pt idx="1">
                  <c:v>2020</c:v>
                </c:pt>
                <c:pt idx="2">
                  <c:v>2021</c:v>
                </c:pt>
                <c:pt idx="3">
                  <c:v>2022</c:v>
                </c:pt>
                <c:pt idx="4">
                  <c:v>2023</c:v>
                </c:pt>
              </c:numCache>
            </c:numRef>
          </c:cat>
          <c:val>
            <c:numRef>
              <c:f>Sheet1!$C$11:$C$15</c:f>
              <c:numCache>
                <c:formatCode>0,"K"</c:formatCode>
                <c:ptCount val="5"/>
                <c:pt idx="0">
                  <c:v>86000</c:v>
                </c:pt>
                <c:pt idx="1">
                  <c:v>88000</c:v>
                </c:pt>
                <c:pt idx="2">
                  <c:v>91000</c:v>
                </c:pt>
                <c:pt idx="3">
                  <c:v>94000</c:v>
                </c:pt>
                <c:pt idx="4">
                  <c:v>94000</c:v>
                </c:pt>
              </c:numCache>
            </c:numRef>
          </c:val>
          <c:smooth val="0"/>
          <c:extLst>
            <c:ext xmlns:c16="http://schemas.microsoft.com/office/drawing/2014/chart" uri="{C3380CC4-5D6E-409C-BE32-E72D297353CC}">
              <c16:uniqueId val="{00000001-F972-432A-88B5-BC8544BD215C}"/>
            </c:ext>
          </c:extLst>
        </c:ser>
        <c:dLbls>
          <c:showLegendKey val="0"/>
          <c:showVal val="0"/>
          <c:showCatName val="0"/>
          <c:showSerName val="0"/>
          <c:showPercent val="0"/>
          <c:showBubbleSize val="0"/>
        </c:dLbls>
        <c:marker val="1"/>
        <c:smooth val="0"/>
        <c:axId val="1313156216"/>
        <c:axId val="1313152616"/>
      </c:lineChart>
      <c:lineChart>
        <c:grouping val="stacked"/>
        <c:varyColors val="0"/>
        <c:ser>
          <c:idx val="2"/>
          <c:order val="2"/>
          <c:tx>
            <c:strRef>
              <c:f>Sheet1!$D$1</c:f>
              <c:strCache>
                <c:ptCount val="1"/>
                <c:pt idx="0">
                  <c:v>Treatment coverage</c:v>
                </c:pt>
              </c:strCache>
            </c:strRef>
          </c:tx>
          <c:spPr>
            <a:ln w="28575" cap="rnd">
              <a:solidFill>
                <a:schemeClr val="accent6"/>
              </a:solidFill>
              <a:round/>
            </a:ln>
            <a:effectLst/>
          </c:spPr>
          <c:marker>
            <c:symbol val="none"/>
          </c:marker>
          <c:dLbls>
            <c:dLbl>
              <c:idx val="3"/>
              <c:layout>
                <c:manualLayout>
                  <c:x val="-3.8342529768666471E-2"/>
                  <c:y val="-3.2767875749074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972-432A-88B5-BC8544BD215C}"/>
                </c:ext>
              </c:extLst>
            </c:dLbl>
            <c:dLbl>
              <c:idx val="10"/>
              <c:layout>
                <c:manualLayout>
                  <c:x val="-3.7476298593637387E-3"/>
                  <c:y val="-4.7125121277563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72-432A-88B5-BC8544BD215C}"/>
                </c:ext>
              </c:extLst>
            </c:dLbl>
            <c:dLbl>
              <c:idx val="11"/>
              <c:layout>
                <c:manualLayout>
                  <c:x val="5.3452821083610127E-3"/>
                  <c:y val="-1.8179800408775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72-432A-88B5-BC8544BD215C}"/>
                </c:ext>
              </c:extLst>
            </c:dLbl>
            <c:dLbl>
              <c:idx val="12"/>
              <c:layout>
                <c:manualLayout>
                  <c:x val="1.3071086524222638E-2"/>
                  <c:y val="-3.5992305558798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72-432A-88B5-BC8544BD215C}"/>
                </c:ext>
              </c:extLst>
            </c:dLbl>
            <c:dLbl>
              <c:idx val="13"/>
              <c:layout>
                <c:manualLayout>
                  <c:x val="1.1840219228164174E-2"/>
                  <c:y val="-4.8204215462586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72-432A-88B5-BC8544BD215C}"/>
                </c:ext>
              </c:extLst>
            </c:dLbl>
            <c:spPr>
              <a:solidFill>
                <a:schemeClr val="accent5">
                  <a:lumMod val="10000"/>
                  <a:lumOff val="90000"/>
                </a:schemeClr>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Sheet1!$A$11:$A$15</c:f>
              <c:numCache>
                <c:formatCode>General</c:formatCode>
                <c:ptCount val="5"/>
                <c:pt idx="0">
                  <c:v>2019</c:v>
                </c:pt>
                <c:pt idx="1">
                  <c:v>2020</c:v>
                </c:pt>
                <c:pt idx="2">
                  <c:v>2021</c:v>
                </c:pt>
                <c:pt idx="3">
                  <c:v>2022</c:v>
                </c:pt>
                <c:pt idx="4">
                  <c:v>2023</c:v>
                </c:pt>
              </c:numCache>
            </c:numRef>
          </c:cat>
          <c:val>
            <c:numRef>
              <c:f>Sheet1!$D$11:$D$15</c:f>
              <c:numCache>
                <c:formatCode>0%</c:formatCode>
                <c:ptCount val="5"/>
                <c:pt idx="0">
                  <c:v>0.77</c:v>
                </c:pt>
                <c:pt idx="1">
                  <c:v>0.69</c:v>
                </c:pt>
                <c:pt idx="2">
                  <c:v>0.82</c:v>
                </c:pt>
                <c:pt idx="3">
                  <c:v>1.01</c:v>
                </c:pt>
                <c:pt idx="4">
                  <c:v>0.92304255319148931</c:v>
                </c:pt>
              </c:numCache>
            </c:numRef>
          </c:val>
          <c:smooth val="0"/>
          <c:extLst>
            <c:ext xmlns:c16="http://schemas.microsoft.com/office/drawing/2014/chart" uri="{C3380CC4-5D6E-409C-BE32-E72D297353CC}">
              <c16:uniqueId val="{00000006-F972-432A-88B5-BC8544BD215C}"/>
            </c:ext>
          </c:extLst>
        </c:ser>
        <c:dLbls>
          <c:showLegendKey val="0"/>
          <c:showVal val="0"/>
          <c:showCatName val="0"/>
          <c:showSerName val="0"/>
          <c:showPercent val="0"/>
          <c:showBubbleSize val="0"/>
        </c:dLbls>
        <c:marker val="1"/>
        <c:smooth val="0"/>
        <c:axId val="1239402168"/>
        <c:axId val="1239406848"/>
      </c:lineChart>
      <c:catAx>
        <c:axId val="131315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313152616"/>
        <c:crosses val="autoZero"/>
        <c:auto val="1"/>
        <c:lblAlgn val="ctr"/>
        <c:lblOffset val="100"/>
        <c:noMultiLvlLbl val="0"/>
      </c:catAx>
      <c:valAx>
        <c:axId val="1313152616"/>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13156216"/>
        <c:crosses val="autoZero"/>
        <c:crossBetween val="between"/>
      </c:valAx>
      <c:valAx>
        <c:axId val="123940684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39402168"/>
        <c:crosses val="max"/>
        <c:crossBetween val="between"/>
      </c:valAx>
      <c:catAx>
        <c:axId val="1239402168"/>
        <c:scaling>
          <c:orientation val="minMax"/>
        </c:scaling>
        <c:delete val="1"/>
        <c:axPos val="b"/>
        <c:numFmt formatCode="General" sourceLinked="1"/>
        <c:majorTickMark val="out"/>
        <c:minorTickMark val="none"/>
        <c:tickLblPos val="nextTo"/>
        <c:crossAx val="123940684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0070C0"/>
      </a:solidFill>
    </a:ln>
    <a:effectLst/>
  </c:spPr>
  <c:txPr>
    <a:bodyPr/>
    <a:lstStyle/>
    <a:p>
      <a:pPr>
        <a:defRPr sz="16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'ds-tb-treatment-success'!$B$1</c:f>
              <c:strCache>
                <c:ptCount val="1"/>
                <c:pt idx="0">
                  <c:v>DS-TB Treatment Success Rate</c:v>
                </c:pt>
              </c:strCache>
            </c:strRef>
          </c:tx>
          <c:spPr>
            <a:gradFill>
              <a:gsLst>
                <a:gs pos="0">
                  <a:schemeClr val="accent6"/>
                </a:gs>
                <a:gs pos="100000">
                  <a:schemeClr val="accent6">
                    <a:lumMod val="84000"/>
                  </a:schemeClr>
                </a:gs>
              </a:gsLst>
              <a:lin ang="5400000" scaled="1"/>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'ds-tb-treatment-success'!$A$7:$A$12</c:f>
              <c:strCache>
                <c:ptCount val="6"/>
                <c:pt idx="0">
                  <c:v>Y2017</c:v>
                </c:pt>
                <c:pt idx="1">
                  <c:v>Y2018</c:v>
                </c:pt>
                <c:pt idx="2">
                  <c:v>Y2019</c:v>
                </c:pt>
                <c:pt idx="3">
                  <c:v>Y2020</c:v>
                </c:pt>
                <c:pt idx="4">
                  <c:v>Y2021</c:v>
                </c:pt>
                <c:pt idx="5">
                  <c:v>Y2022</c:v>
                </c:pt>
              </c:strCache>
            </c:strRef>
          </c:cat>
          <c:val>
            <c:numRef>
              <c:f>'ds-tb-treatment-success'!$B$7:$B$12</c:f>
              <c:numCache>
                <c:formatCode>0.0</c:formatCode>
                <c:ptCount val="6"/>
                <c:pt idx="0">
                  <c:v>71.69</c:v>
                </c:pt>
                <c:pt idx="1">
                  <c:v>74.459999999999994</c:v>
                </c:pt>
                <c:pt idx="2">
                  <c:v>82.2</c:v>
                </c:pt>
                <c:pt idx="3">
                  <c:v>85.42</c:v>
                </c:pt>
                <c:pt idx="4">
                  <c:v>87.59</c:v>
                </c:pt>
                <c:pt idx="5">
                  <c:v>90.6</c:v>
                </c:pt>
              </c:numCache>
            </c:numRef>
          </c:val>
          <c:extLst>
            <c:ext xmlns:c16="http://schemas.microsoft.com/office/drawing/2014/chart" uri="{C3380CC4-5D6E-409C-BE32-E72D297353CC}">
              <c16:uniqueId val="{00000000-0855-444A-B95E-C522FF3980F3}"/>
            </c:ext>
          </c:extLst>
        </c:ser>
        <c:dLbls>
          <c:dLblPos val="inEnd"/>
          <c:showLegendKey val="0"/>
          <c:showVal val="1"/>
          <c:showCatName val="0"/>
          <c:showSerName val="0"/>
          <c:showPercent val="0"/>
          <c:showBubbleSize val="0"/>
        </c:dLbls>
        <c:gapWidth val="41"/>
        <c:axId val="751192864"/>
        <c:axId val="751190368"/>
      </c:barChart>
      <c:catAx>
        <c:axId val="751192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latin typeface="+mn-lt"/>
                <a:ea typeface="+mn-ea"/>
                <a:cs typeface="+mn-cs"/>
              </a:defRPr>
            </a:pPr>
            <a:endParaRPr lang="en-US"/>
          </a:p>
        </c:txPr>
        <c:crossAx val="751190368"/>
        <c:crosses val="autoZero"/>
        <c:auto val="1"/>
        <c:lblAlgn val="ctr"/>
        <c:lblOffset val="100"/>
        <c:noMultiLvlLbl val="0"/>
      </c:catAx>
      <c:valAx>
        <c:axId val="751190368"/>
        <c:scaling>
          <c:orientation val="minMax"/>
        </c:scaling>
        <c:delete val="1"/>
        <c:axPos val="l"/>
        <c:numFmt formatCode="0.0" sourceLinked="1"/>
        <c:majorTickMark val="none"/>
        <c:minorTickMark val="none"/>
        <c:tickLblPos val="nextTo"/>
        <c:crossAx val="75119286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rgbClr val="0070C0"/>
      </a:solidFill>
      <a:round/>
    </a:ln>
    <a:effectLst/>
  </c:spPr>
  <c:txPr>
    <a:bodyPr/>
    <a:lstStyle/>
    <a:p>
      <a:pPr>
        <a:defRPr sz="1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'rrmdr-tb-notifications-i'!$B$1</c:f>
              <c:strCache>
                <c:ptCount val="1"/>
                <c:pt idx="0">
                  <c:v>UNHLM Target</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'rrmdr-tb-notifications-i'!$A$2:$A$6</c:f>
              <c:strCache>
                <c:ptCount val="5"/>
                <c:pt idx="0">
                  <c:v>Y2019</c:v>
                </c:pt>
                <c:pt idx="1">
                  <c:v>Y2020</c:v>
                </c:pt>
                <c:pt idx="2">
                  <c:v>Y2021</c:v>
                </c:pt>
                <c:pt idx="3">
                  <c:v>Y2022</c:v>
                </c:pt>
                <c:pt idx="4">
                  <c:v>Y2023</c:v>
                </c:pt>
              </c:strCache>
            </c:strRef>
          </c:cat>
          <c:val>
            <c:numRef>
              <c:f>'rrmdr-tb-notifications-i'!$B$2:$B$6</c:f>
              <c:numCache>
                <c:formatCode>General</c:formatCode>
                <c:ptCount val="5"/>
                <c:pt idx="0">
                  <c:v>619</c:v>
                </c:pt>
                <c:pt idx="1">
                  <c:v>1000</c:v>
                </c:pt>
                <c:pt idx="2">
                  <c:v>1400</c:v>
                </c:pt>
                <c:pt idx="3">
                  <c:v>1400</c:v>
                </c:pt>
                <c:pt idx="4">
                  <c:v>1400</c:v>
                </c:pt>
              </c:numCache>
            </c:numRef>
          </c:val>
          <c:extLst>
            <c:ext xmlns:c16="http://schemas.microsoft.com/office/drawing/2014/chart" uri="{C3380CC4-5D6E-409C-BE32-E72D297353CC}">
              <c16:uniqueId val="{00000000-3FD8-46B6-BA2E-CD38C5D93345}"/>
            </c:ext>
          </c:extLst>
        </c:ser>
        <c:ser>
          <c:idx val="1"/>
          <c:order val="1"/>
          <c:tx>
            <c:strRef>
              <c:f>'rrmdr-tb-notifications-i'!$C$1</c:f>
              <c:strCache>
                <c:ptCount val="1"/>
                <c:pt idx="0">
                  <c:v>RR/MDR-TB Notifications</c:v>
                </c:pt>
              </c:strCache>
            </c:strRef>
          </c:tx>
          <c:spPr>
            <a:solidFill>
              <a:schemeClr val="accent5"/>
            </a:solidFill>
            <a:ln>
              <a:noFill/>
            </a:ln>
            <a:effectLst/>
          </c:spPr>
          <c:invertIfNegative val="0"/>
          <c:dLbls>
            <c:dLbl>
              <c:idx val="3"/>
              <c:layout>
                <c:manualLayout>
                  <c:x val="0"/>
                  <c:y val="-2.145214879828156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1C7-4A7E-ABFC-A5400645B82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'rrmdr-tb-notifications-i'!$A$2:$A$6</c:f>
              <c:strCache>
                <c:ptCount val="5"/>
                <c:pt idx="0">
                  <c:v>Y2019</c:v>
                </c:pt>
                <c:pt idx="1">
                  <c:v>Y2020</c:v>
                </c:pt>
                <c:pt idx="2">
                  <c:v>Y2021</c:v>
                </c:pt>
                <c:pt idx="3">
                  <c:v>Y2022</c:v>
                </c:pt>
                <c:pt idx="4">
                  <c:v>Y2023</c:v>
                </c:pt>
              </c:strCache>
            </c:strRef>
          </c:cat>
          <c:val>
            <c:numRef>
              <c:f>'rrmdr-tb-notifications-i'!$C$2:$C$6</c:f>
              <c:numCache>
                <c:formatCode>General</c:formatCode>
                <c:ptCount val="5"/>
                <c:pt idx="0">
                  <c:v>549</c:v>
                </c:pt>
                <c:pt idx="1">
                  <c:v>465</c:v>
                </c:pt>
                <c:pt idx="2">
                  <c:v>502</c:v>
                </c:pt>
                <c:pt idx="3">
                  <c:v>761</c:v>
                </c:pt>
                <c:pt idx="4">
                  <c:v>633</c:v>
                </c:pt>
              </c:numCache>
            </c:numRef>
          </c:val>
          <c:extLst>
            <c:ext xmlns:c16="http://schemas.microsoft.com/office/drawing/2014/chart" uri="{C3380CC4-5D6E-409C-BE32-E72D297353CC}">
              <c16:uniqueId val="{00000001-3FD8-46B6-BA2E-CD38C5D93345}"/>
            </c:ext>
          </c:extLst>
        </c:ser>
        <c:dLbls>
          <c:dLblPos val="outEnd"/>
          <c:showLegendKey val="0"/>
          <c:showVal val="1"/>
          <c:showCatName val="0"/>
          <c:showSerName val="0"/>
          <c:showPercent val="0"/>
          <c:showBubbleSize val="0"/>
        </c:dLbls>
        <c:gapWidth val="11"/>
        <c:overlap val="-3"/>
        <c:axId val="1017848415"/>
        <c:axId val="1017848831"/>
      </c:barChart>
      <c:lineChart>
        <c:grouping val="standard"/>
        <c:varyColors val="0"/>
        <c:ser>
          <c:idx val="2"/>
          <c:order val="2"/>
          <c:tx>
            <c:strRef>
              <c:f>'rrmdr-tb-notifications-i'!$D$1</c:f>
              <c:strCache>
                <c:ptCount val="1"/>
                <c:pt idx="0">
                  <c:v>%</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solidFill>
                <a:schemeClr val="accent1">
                  <a:lumMod val="20000"/>
                  <a:lumOff val="80000"/>
                </a:schemeClr>
              </a:solid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'rrmdr-tb-notifications-i'!$A$2:$A$6</c:f>
              <c:strCache>
                <c:ptCount val="5"/>
                <c:pt idx="0">
                  <c:v>Y2019</c:v>
                </c:pt>
                <c:pt idx="1">
                  <c:v>Y2020</c:v>
                </c:pt>
                <c:pt idx="2">
                  <c:v>Y2021</c:v>
                </c:pt>
                <c:pt idx="3">
                  <c:v>Y2022</c:v>
                </c:pt>
                <c:pt idx="4">
                  <c:v>Y2023</c:v>
                </c:pt>
              </c:strCache>
            </c:strRef>
          </c:cat>
          <c:val>
            <c:numRef>
              <c:f>'rrmdr-tb-notifications-i'!$D$2:$D$6</c:f>
              <c:numCache>
                <c:formatCode>0%</c:formatCode>
                <c:ptCount val="5"/>
                <c:pt idx="0">
                  <c:v>0.89</c:v>
                </c:pt>
                <c:pt idx="1">
                  <c:v>0.47</c:v>
                </c:pt>
                <c:pt idx="2">
                  <c:v>0.36</c:v>
                </c:pt>
                <c:pt idx="3">
                  <c:v>0.54</c:v>
                </c:pt>
                <c:pt idx="4">
                  <c:v>0.45</c:v>
                </c:pt>
              </c:numCache>
            </c:numRef>
          </c:val>
          <c:smooth val="0"/>
          <c:extLst>
            <c:ext xmlns:c16="http://schemas.microsoft.com/office/drawing/2014/chart" uri="{C3380CC4-5D6E-409C-BE32-E72D297353CC}">
              <c16:uniqueId val="{00000002-3FD8-46B6-BA2E-CD38C5D93345}"/>
            </c:ext>
          </c:extLst>
        </c:ser>
        <c:dLbls>
          <c:showLegendKey val="0"/>
          <c:showVal val="1"/>
          <c:showCatName val="0"/>
          <c:showSerName val="0"/>
          <c:showPercent val="0"/>
          <c:showBubbleSize val="0"/>
        </c:dLbls>
        <c:marker val="1"/>
        <c:smooth val="0"/>
        <c:axId val="1012308127"/>
        <c:axId val="1012306879"/>
      </c:lineChart>
      <c:catAx>
        <c:axId val="101784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7848831"/>
        <c:crosses val="autoZero"/>
        <c:auto val="1"/>
        <c:lblAlgn val="ctr"/>
        <c:lblOffset val="100"/>
        <c:noMultiLvlLbl val="0"/>
      </c:catAx>
      <c:valAx>
        <c:axId val="10178488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7848415"/>
        <c:crosses val="autoZero"/>
        <c:crossBetween val="between"/>
      </c:valAx>
      <c:valAx>
        <c:axId val="1012306879"/>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2308127"/>
        <c:crosses val="max"/>
        <c:crossBetween val="between"/>
      </c:valAx>
      <c:catAx>
        <c:axId val="1012308127"/>
        <c:scaling>
          <c:orientation val="minMax"/>
        </c:scaling>
        <c:delete val="1"/>
        <c:axPos val="b"/>
        <c:numFmt formatCode="General" sourceLinked="1"/>
        <c:majorTickMark val="none"/>
        <c:minorTickMark val="none"/>
        <c:tickLblPos val="nextTo"/>
        <c:crossAx val="1012306879"/>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rgbClr val="0070C0"/>
      </a:solid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3AEBB-F004-44F6-BB8E-334282E343B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0F29105-6586-4F0D-8E42-5C72C934CE52}">
      <dgm:prSet phldrT="[Text]"/>
      <dgm:spPr>
        <a:xfrm>
          <a:off x="3132961" y="49602"/>
          <a:ext cx="805386" cy="805386"/>
        </a:xfrm>
        <a:prstGeom prst="rect">
          <a:avLst/>
        </a:prstGeom>
        <a:blipFill rotWithShape="0">
          <a:blip xmlns:r="http://schemas.openxmlformats.org/officeDocument/2006/relationships" r:embed="rId1"/>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CACC8F54-7B71-45FF-9EA9-62510373F1F1}" type="parTrans" cxnId="{15811045-9D00-4F2A-9B7E-8167332A69C2}">
      <dgm:prSet/>
      <dgm:spPr/>
      <dgm:t>
        <a:bodyPr/>
        <a:lstStyle/>
        <a:p>
          <a:endParaRPr lang="en-US"/>
        </a:p>
      </dgm:t>
    </dgm:pt>
    <dgm:pt modelId="{1FD4301C-AC89-49A2-AA8D-9F6F5146FF6A}" type="sibTrans" cxnId="{15811045-9D00-4F2A-9B7E-8167332A69C2}">
      <dgm:prSet/>
      <dgm:spPr>
        <a:xfrm>
          <a:off x="617044" y="92334"/>
          <a:ext cx="4173880" cy="4173880"/>
        </a:xfrm>
        <a:prstGeom prst="circularArrow">
          <a:avLst>
            <a:gd name="adj1" fmla="val 3763"/>
            <a:gd name="adj2" fmla="val 234768"/>
            <a:gd name="adj3" fmla="val 19827246"/>
            <a:gd name="adj4" fmla="val 18605307"/>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7C8DFE2B-5918-4C90-9504-3832F993ED32}">
      <dgm:prSet phldrT="[Text]"/>
      <dgm:spPr>
        <a:xfrm>
          <a:off x="3799908" y="2971688"/>
          <a:ext cx="805386" cy="805386"/>
        </a:xfrm>
        <a:prstGeom prst="rect">
          <a:avLst/>
        </a:prstGeom>
        <a:blipFill rotWithShape="0">
          <a:blip xmlns:r="http://schemas.openxmlformats.org/officeDocument/2006/relationships" r:embed="rId2"/>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6A4A982B-8AD1-4C94-BA02-BFAD4382832D}" type="parTrans" cxnId="{43FAE85B-22E3-4A5D-92E4-D6B5AB4D8DE7}">
      <dgm:prSet/>
      <dgm:spPr/>
      <dgm:t>
        <a:bodyPr/>
        <a:lstStyle/>
        <a:p>
          <a:endParaRPr lang="en-US"/>
        </a:p>
      </dgm:t>
    </dgm:pt>
    <dgm:pt modelId="{41615B95-35D7-4831-8CF2-184CF03DF5EC}" type="sibTrans" cxnId="{43FAE85B-22E3-4A5D-92E4-D6B5AB4D8DE7}">
      <dgm:prSet/>
      <dgm:spPr>
        <a:xfrm>
          <a:off x="617044" y="92334"/>
          <a:ext cx="4173880" cy="4173880"/>
        </a:xfrm>
        <a:prstGeom prst="circularArrow">
          <a:avLst>
            <a:gd name="adj1" fmla="val 3763"/>
            <a:gd name="adj2" fmla="val 234768"/>
            <a:gd name="adj3" fmla="val 4437590"/>
            <a:gd name="adj4" fmla="val 3307677"/>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87FBA4C8-29AF-4508-B0E2-70011DFF4A46}">
      <dgm:prSet phldrT="[Text]"/>
      <dgm:spPr>
        <a:xfrm>
          <a:off x="2301291" y="3791170"/>
          <a:ext cx="805386" cy="609814"/>
        </a:xfrm>
        <a:prstGeom prst="rect">
          <a:avLst/>
        </a:prstGeom>
        <a:blipFill rotWithShape="0">
          <a:blip xmlns:r="http://schemas.openxmlformats.org/officeDocument/2006/relationships" r:embed="rId3"/>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D5D3B400-7FB3-483B-BABF-2E9B87955AAB}" type="parTrans" cxnId="{C15ED6C3-A7CF-46D5-B0C6-01E4F07C49C8}">
      <dgm:prSet/>
      <dgm:spPr/>
      <dgm:t>
        <a:bodyPr/>
        <a:lstStyle/>
        <a:p>
          <a:endParaRPr lang="en-US"/>
        </a:p>
      </dgm:t>
    </dgm:pt>
    <dgm:pt modelId="{DD05E58E-16EA-4DB8-A9DD-15B9BD443EA0}" type="sibTrans" cxnId="{C15ED6C3-A7CF-46D5-B0C6-01E4F07C49C8}">
      <dgm:prSet/>
      <dgm:spPr>
        <a:xfrm>
          <a:off x="617044" y="92334"/>
          <a:ext cx="4173880" cy="4173880"/>
        </a:xfrm>
        <a:prstGeom prst="circularArrow">
          <a:avLst>
            <a:gd name="adj1" fmla="val 3763"/>
            <a:gd name="adj2" fmla="val 234768"/>
            <a:gd name="adj3" fmla="val 7391251"/>
            <a:gd name="adj4" fmla="val 6127643"/>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991DA74A-1569-4ECE-A479-26089266A81A}">
      <dgm:prSet phldrT="[Text]"/>
      <dgm:spPr>
        <a:xfrm>
          <a:off x="1469621" y="49602"/>
          <a:ext cx="805386" cy="805386"/>
        </a:xfrm>
        <a:prstGeom prst="rect">
          <a:avLst/>
        </a:prstGeom>
        <a:blipFill rotWithShape="0">
          <a:blip xmlns:r="http://schemas.openxmlformats.org/officeDocument/2006/relationships" r:embed="rId4"/>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69E5C955-6141-46EC-BB46-26D8FC0AFE3E}" type="parTrans" cxnId="{08F38F2B-AFD1-46BE-879A-8A71185F4F6F}">
      <dgm:prSet/>
      <dgm:spPr/>
      <dgm:t>
        <a:bodyPr/>
        <a:lstStyle/>
        <a:p>
          <a:endParaRPr lang="en-US"/>
        </a:p>
      </dgm:t>
    </dgm:pt>
    <dgm:pt modelId="{88802740-FA09-43C4-8F96-525DF48B05C4}" type="sibTrans" cxnId="{08F38F2B-AFD1-46BE-879A-8A71185F4F6F}">
      <dgm:prSet/>
      <dgm:spPr>
        <a:xfrm>
          <a:off x="617044" y="92334"/>
          <a:ext cx="4173880" cy="4173880"/>
        </a:xfrm>
        <a:prstGeom prst="circularArrow">
          <a:avLst>
            <a:gd name="adj1" fmla="val 3763"/>
            <a:gd name="adj2" fmla="val 234768"/>
            <a:gd name="adj3" fmla="val 16741165"/>
            <a:gd name="adj4" fmla="val 15424068"/>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BEA4906C-F9E3-439F-8CCA-A631FD791697}">
      <dgm:prSet/>
      <dgm:spPr>
        <a:xfrm>
          <a:off x="862990" y="2971688"/>
          <a:ext cx="684755" cy="805386"/>
        </a:xfrm>
        <a:prstGeom prst="rect">
          <a:avLst/>
        </a:prstGeom>
        <a:blipFill rotWithShape="0">
          <a:blip xmlns:r="http://schemas.openxmlformats.org/officeDocument/2006/relationships" r:embed="rId5"/>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7545BA99-797D-431E-8E2C-8C027911D567}" type="parTrans" cxnId="{AFB92CB9-D103-45F7-9213-A1446C861174}">
      <dgm:prSet/>
      <dgm:spPr/>
      <dgm:t>
        <a:bodyPr/>
        <a:lstStyle/>
        <a:p>
          <a:endParaRPr lang="en-US"/>
        </a:p>
      </dgm:t>
    </dgm:pt>
    <dgm:pt modelId="{CAE948CD-D744-4D56-912E-AB706D2033DE}" type="sibTrans" cxnId="{AFB92CB9-D103-45F7-9213-A1446C861174}">
      <dgm:prSet/>
      <dgm:spPr>
        <a:xfrm>
          <a:off x="617044" y="92334"/>
          <a:ext cx="4173880" cy="4173880"/>
        </a:xfrm>
        <a:prstGeom prst="circularArrow">
          <a:avLst>
            <a:gd name="adj1" fmla="val 3763"/>
            <a:gd name="adj2" fmla="val 234768"/>
            <a:gd name="adj3" fmla="val 10607982"/>
            <a:gd name="adj4" fmla="val 9334869"/>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A5018D5D-C860-4475-8E75-4CE8459BA196}">
      <dgm:prSet/>
      <dgm:spPr>
        <a:xfrm>
          <a:off x="432547" y="1350053"/>
          <a:ext cx="805386" cy="805386"/>
        </a:xfrm>
        <a:prstGeom prst="rect">
          <a:avLst/>
        </a:prstGeom>
        <a:blipFill rotWithShape="0">
          <a:blip xmlns:r="http://schemas.openxmlformats.org/officeDocument/2006/relationships" r:embed="rId6"/>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11ABDA94-8AAE-4E8F-BA0B-2E8353C3A3F0}" type="parTrans" cxnId="{93800079-F1C1-4E83-A0DB-76F357B33917}">
      <dgm:prSet/>
      <dgm:spPr/>
      <dgm:t>
        <a:bodyPr/>
        <a:lstStyle/>
        <a:p>
          <a:endParaRPr lang="en-US"/>
        </a:p>
      </dgm:t>
    </dgm:pt>
    <dgm:pt modelId="{EF9976AA-F31A-44CA-9477-F4306C108EA9}" type="sibTrans" cxnId="{93800079-F1C1-4E83-A0DB-76F357B33917}">
      <dgm:prSet/>
      <dgm:spPr>
        <a:xfrm>
          <a:off x="617044" y="92334"/>
          <a:ext cx="4173880" cy="4173880"/>
        </a:xfrm>
        <a:prstGeom prst="circularArrow">
          <a:avLst>
            <a:gd name="adj1" fmla="val 3763"/>
            <a:gd name="adj2" fmla="val 234768"/>
            <a:gd name="adj3" fmla="val 13559925"/>
            <a:gd name="adj4" fmla="val 12337986"/>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8987F9D8-3AB8-42A2-B8DB-CE14FC71BA21}">
      <dgm:prSet phldrT="[Text]"/>
      <dgm:spPr>
        <a:xfrm>
          <a:off x="4170035" y="1350053"/>
          <a:ext cx="805386" cy="805386"/>
        </a:xfrm>
        <a:prstGeom prst="rect">
          <a:avLst/>
        </a:prstGeom>
        <a:blipFill rotWithShape="0">
          <a:blip xmlns:r="http://schemas.openxmlformats.org/officeDocument/2006/relationships" r:embed="rId7"/>
          <a:stretch>
            <a:fillRect/>
          </a:stretch>
        </a:blipFill>
        <a:ln>
          <a:noFill/>
        </a:ln>
        <a:effectLst/>
      </dgm:spPr>
      <dgm:t>
        <a:bodyPr/>
        <a:lstStyle/>
        <a:p>
          <a:r>
            <a:rPr lang="en-US" dirty="0">
              <a:solidFill>
                <a:sysClr val="windowText" lastClr="000000">
                  <a:hueOff val="0"/>
                  <a:satOff val="0"/>
                  <a:lumOff val="0"/>
                  <a:alphaOff val="0"/>
                </a:sysClr>
              </a:solidFill>
              <a:latin typeface="Gill Sans MT" panose="020B0502020104020203"/>
              <a:ea typeface="+mn-ea"/>
              <a:cs typeface="+mn-cs"/>
            </a:rPr>
            <a:t>.</a:t>
          </a:r>
        </a:p>
      </dgm:t>
    </dgm:pt>
    <dgm:pt modelId="{E1EF9D79-3682-4B37-8043-EF9D194C74FD}" type="sibTrans" cxnId="{9EEA4704-4FF0-49F8-9AEE-AE9599DBA88C}">
      <dgm:prSet/>
      <dgm:spPr>
        <a:xfrm>
          <a:off x="617044" y="92334"/>
          <a:ext cx="4173880" cy="4173880"/>
        </a:xfrm>
        <a:prstGeom prst="circularArrow">
          <a:avLst>
            <a:gd name="adj1" fmla="val 3763"/>
            <a:gd name="adj2" fmla="val 234768"/>
            <a:gd name="adj3" fmla="val 1230363"/>
            <a:gd name="adj4" fmla="val 21557250"/>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endParaRPr lang="en-US"/>
        </a:p>
      </dgm:t>
    </dgm:pt>
    <dgm:pt modelId="{987130D0-E22C-432D-BAE1-EAF765BB69BA}" type="parTrans" cxnId="{9EEA4704-4FF0-49F8-9AEE-AE9599DBA88C}">
      <dgm:prSet/>
      <dgm:spPr/>
      <dgm:t>
        <a:bodyPr/>
        <a:lstStyle/>
        <a:p>
          <a:endParaRPr lang="en-US"/>
        </a:p>
      </dgm:t>
    </dgm:pt>
    <dgm:pt modelId="{153C447C-6382-4F91-9F0F-2D9D1CC8CB4C}" type="pres">
      <dgm:prSet presAssocID="{A343AEBB-F004-44F6-BB8E-334282E343BD}" presName="cycle" presStyleCnt="0">
        <dgm:presLayoutVars>
          <dgm:dir/>
          <dgm:resizeHandles val="exact"/>
        </dgm:presLayoutVars>
      </dgm:prSet>
      <dgm:spPr/>
      <dgm:t>
        <a:bodyPr/>
        <a:lstStyle/>
        <a:p>
          <a:endParaRPr lang="en-US"/>
        </a:p>
      </dgm:t>
    </dgm:pt>
    <dgm:pt modelId="{BFE96170-FD18-4EE1-9B99-59805E291BC9}" type="pres">
      <dgm:prSet presAssocID="{A0F29105-6586-4F0D-8E42-5C72C934CE52}" presName="dummy" presStyleCnt="0"/>
      <dgm:spPr/>
    </dgm:pt>
    <dgm:pt modelId="{A444368F-2189-42F5-8A52-5B4A864A368D}" type="pres">
      <dgm:prSet presAssocID="{A0F29105-6586-4F0D-8E42-5C72C934CE52}" presName="node" presStyleLbl="revTx" presStyleIdx="0" presStyleCnt="7">
        <dgm:presLayoutVars>
          <dgm:bulletEnabled val="1"/>
        </dgm:presLayoutVars>
      </dgm:prSet>
      <dgm:spPr/>
      <dgm:t>
        <a:bodyPr/>
        <a:lstStyle/>
        <a:p>
          <a:endParaRPr lang="en-US"/>
        </a:p>
      </dgm:t>
    </dgm:pt>
    <dgm:pt modelId="{B2C14C4C-EF76-49B3-898D-141E13031BDF}" type="pres">
      <dgm:prSet presAssocID="{1FD4301C-AC89-49A2-AA8D-9F6F5146FF6A}" presName="sibTrans" presStyleLbl="node1" presStyleIdx="0" presStyleCnt="7"/>
      <dgm:spPr/>
      <dgm:t>
        <a:bodyPr/>
        <a:lstStyle/>
        <a:p>
          <a:endParaRPr lang="en-US"/>
        </a:p>
      </dgm:t>
    </dgm:pt>
    <dgm:pt modelId="{32EE2C2C-189C-4A56-93B1-9E63BE078491}" type="pres">
      <dgm:prSet presAssocID="{8987F9D8-3AB8-42A2-B8DB-CE14FC71BA21}" presName="dummy" presStyleCnt="0"/>
      <dgm:spPr/>
    </dgm:pt>
    <dgm:pt modelId="{11E96EE6-687C-4712-BCE1-7A2D76F8D1AA}" type="pres">
      <dgm:prSet presAssocID="{8987F9D8-3AB8-42A2-B8DB-CE14FC71BA21}" presName="node" presStyleLbl="revTx" presStyleIdx="1" presStyleCnt="7">
        <dgm:presLayoutVars>
          <dgm:bulletEnabled val="1"/>
        </dgm:presLayoutVars>
      </dgm:prSet>
      <dgm:spPr/>
      <dgm:t>
        <a:bodyPr/>
        <a:lstStyle/>
        <a:p>
          <a:endParaRPr lang="en-US"/>
        </a:p>
      </dgm:t>
    </dgm:pt>
    <dgm:pt modelId="{1EA4162D-5C7B-467F-9BA3-E7D9FAE5E24E}" type="pres">
      <dgm:prSet presAssocID="{E1EF9D79-3682-4B37-8043-EF9D194C74FD}" presName="sibTrans" presStyleLbl="node1" presStyleIdx="1" presStyleCnt="7"/>
      <dgm:spPr/>
      <dgm:t>
        <a:bodyPr/>
        <a:lstStyle/>
        <a:p>
          <a:endParaRPr lang="en-US"/>
        </a:p>
      </dgm:t>
    </dgm:pt>
    <dgm:pt modelId="{8735D835-D1D2-4025-BDAD-E6C9034C3519}" type="pres">
      <dgm:prSet presAssocID="{7C8DFE2B-5918-4C90-9504-3832F993ED32}" presName="dummy" presStyleCnt="0"/>
      <dgm:spPr/>
    </dgm:pt>
    <dgm:pt modelId="{B40B4EA9-EEEA-4008-BE5F-58B8A4032229}" type="pres">
      <dgm:prSet presAssocID="{7C8DFE2B-5918-4C90-9504-3832F993ED32}" presName="node" presStyleLbl="revTx" presStyleIdx="2" presStyleCnt="7" custScaleX="125510">
        <dgm:presLayoutVars>
          <dgm:bulletEnabled val="1"/>
        </dgm:presLayoutVars>
      </dgm:prSet>
      <dgm:spPr/>
      <dgm:t>
        <a:bodyPr/>
        <a:lstStyle/>
        <a:p>
          <a:endParaRPr lang="en-US"/>
        </a:p>
      </dgm:t>
    </dgm:pt>
    <dgm:pt modelId="{32D17153-7661-4EB9-8C8C-F892049524F3}" type="pres">
      <dgm:prSet presAssocID="{41615B95-35D7-4831-8CF2-184CF03DF5EC}" presName="sibTrans" presStyleLbl="node1" presStyleIdx="2" presStyleCnt="7"/>
      <dgm:spPr/>
      <dgm:t>
        <a:bodyPr/>
        <a:lstStyle/>
        <a:p>
          <a:endParaRPr lang="en-US"/>
        </a:p>
      </dgm:t>
    </dgm:pt>
    <dgm:pt modelId="{8E881043-7268-46FB-B17A-465F399A6BF9}" type="pres">
      <dgm:prSet presAssocID="{87FBA4C8-29AF-4508-B0E2-70011DFF4A46}" presName="dummy" presStyleCnt="0"/>
      <dgm:spPr/>
    </dgm:pt>
    <dgm:pt modelId="{B7187F4B-549A-47B1-B5AF-0447F350994F}" type="pres">
      <dgm:prSet presAssocID="{87FBA4C8-29AF-4508-B0E2-70011DFF4A46}" presName="node" presStyleLbl="revTx" presStyleIdx="3" presStyleCnt="7" custScaleX="102139" custScaleY="98892">
        <dgm:presLayoutVars>
          <dgm:bulletEnabled val="1"/>
        </dgm:presLayoutVars>
      </dgm:prSet>
      <dgm:spPr/>
      <dgm:t>
        <a:bodyPr/>
        <a:lstStyle/>
        <a:p>
          <a:endParaRPr lang="en-US"/>
        </a:p>
      </dgm:t>
    </dgm:pt>
    <dgm:pt modelId="{1D335858-2F7F-4D0D-B78E-642312E2CEE4}" type="pres">
      <dgm:prSet presAssocID="{DD05E58E-16EA-4DB8-A9DD-15B9BD443EA0}" presName="sibTrans" presStyleLbl="node1" presStyleIdx="3" presStyleCnt="7"/>
      <dgm:spPr/>
      <dgm:t>
        <a:bodyPr/>
        <a:lstStyle/>
        <a:p>
          <a:endParaRPr lang="en-US"/>
        </a:p>
      </dgm:t>
    </dgm:pt>
    <dgm:pt modelId="{8A8915A7-0DB9-49D1-85CE-4409AB372D0A}" type="pres">
      <dgm:prSet presAssocID="{BEA4906C-F9E3-439F-8CCA-A631FD791697}" presName="dummy" presStyleCnt="0"/>
      <dgm:spPr/>
    </dgm:pt>
    <dgm:pt modelId="{2BF04AA0-825A-4963-AB95-71BC74A21B3B}" type="pres">
      <dgm:prSet presAssocID="{BEA4906C-F9E3-439F-8CCA-A631FD791697}" presName="node" presStyleLbl="revTx" presStyleIdx="4" presStyleCnt="7" custScaleX="85022">
        <dgm:presLayoutVars>
          <dgm:bulletEnabled val="1"/>
        </dgm:presLayoutVars>
      </dgm:prSet>
      <dgm:spPr/>
      <dgm:t>
        <a:bodyPr/>
        <a:lstStyle/>
        <a:p>
          <a:endParaRPr lang="en-US"/>
        </a:p>
      </dgm:t>
    </dgm:pt>
    <dgm:pt modelId="{2792BECA-1452-4B89-8A1C-C2FAB910CD11}" type="pres">
      <dgm:prSet presAssocID="{CAE948CD-D744-4D56-912E-AB706D2033DE}" presName="sibTrans" presStyleLbl="node1" presStyleIdx="4" presStyleCnt="7"/>
      <dgm:spPr/>
      <dgm:t>
        <a:bodyPr/>
        <a:lstStyle/>
        <a:p>
          <a:endParaRPr lang="en-US"/>
        </a:p>
      </dgm:t>
    </dgm:pt>
    <dgm:pt modelId="{6FA587F6-1FCA-439E-B43C-1AE414779837}" type="pres">
      <dgm:prSet presAssocID="{A5018D5D-C860-4475-8E75-4CE8459BA196}" presName="dummy" presStyleCnt="0"/>
      <dgm:spPr/>
    </dgm:pt>
    <dgm:pt modelId="{C0E89020-1231-4E3E-8A77-39DDD8C66977}" type="pres">
      <dgm:prSet presAssocID="{A5018D5D-C860-4475-8E75-4CE8459BA196}" presName="node" presStyleLbl="revTx" presStyleIdx="5" presStyleCnt="7">
        <dgm:presLayoutVars>
          <dgm:bulletEnabled val="1"/>
        </dgm:presLayoutVars>
      </dgm:prSet>
      <dgm:spPr/>
      <dgm:t>
        <a:bodyPr/>
        <a:lstStyle/>
        <a:p>
          <a:endParaRPr lang="en-US"/>
        </a:p>
      </dgm:t>
    </dgm:pt>
    <dgm:pt modelId="{550D0CE8-02F4-4E40-BCCF-7489CC4AD07D}" type="pres">
      <dgm:prSet presAssocID="{EF9976AA-F31A-44CA-9477-F4306C108EA9}" presName="sibTrans" presStyleLbl="node1" presStyleIdx="5" presStyleCnt="7"/>
      <dgm:spPr/>
      <dgm:t>
        <a:bodyPr/>
        <a:lstStyle/>
        <a:p>
          <a:endParaRPr lang="en-US"/>
        </a:p>
      </dgm:t>
    </dgm:pt>
    <dgm:pt modelId="{A7D131AA-8303-48AA-B7CC-19459844A0BC}" type="pres">
      <dgm:prSet presAssocID="{991DA74A-1569-4ECE-A479-26089266A81A}" presName="dummy" presStyleCnt="0"/>
      <dgm:spPr/>
    </dgm:pt>
    <dgm:pt modelId="{64EBB977-68DE-4753-8663-0C8593B839E6}" type="pres">
      <dgm:prSet presAssocID="{991DA74A-1569-4ECE-A479-26089266A81A}" presName="node" presStyleLbl="revTx" presStyleIdx="6" presStyleCnt="7">
        <dgm:presLayoutVars>
          <dgm:bulletEnabled val="1"/>
        </dgm:presLayoutVars>
      </dgm:prSet>
      <dgm:spPr/>
      <dgm:t>
        <a:bodyPr/>
        <a:lstStyle/>
        <a:p>
          <a:endParaRPr lang="en-US"/>
        </a:p>
      </dgm:t>
    </dgm:pt>
    <dgm:pt modelId="{FF21ACE6-4FDD-46D2-B909-4BED319BD834}" type="pres">
      <dgm:prSet presAssocID="{88802740-FA09-43C4-8F96-525DF48B05C4}" presName="sibTrans" presStyleLbl="node1" presStyleIdx="6" presStyleCnt="7"/>
      <dgm:spPr/>
      <dgm:t>
        <a:bodyPr/>
        <a:lstStyle/>
        <a:p>
          <a:endParaRPr lang="en-US"/>
        </a:p>
      </dgm:t>
    </dgm:pt>
  </dgm:ptLst>
  <dgm:cxnLst>
    <dgm:cxn modelId="{9EEA4704-4FF0-49F8-9AEE-AE9599DBA88C}" srcId="{A343AEBB-F004-44F6-BB8E-334282E343BD}" destId="{8987F9D8-3AB8-42A2-B8DB-CE14FC71BA21}" srcOrd="1" destOrd="0" parTransId="{987130D0-E22C-432D-BAE1-EAF765BB69BA}" sibTransId="{E1EF9D79-3682-4B37-8043-EF9D194C74FD}"/>
    <dgm:cxn modelId="{08F38F2B-AFD1-46BE-879A-8A71185F4F6F}" srcId="{A343AEBB-F004-44F6-BB8E-334282E343BD}" destId="{991DA74A-1569-4ECE-A479-26089266A81A}" srcOrd="6" destOrd="0" parTransId="{69E5C955-6141-46EC-BB46-26D8FC0AFE3E}" sibTransId="{88802740-FA09-43C4-8F96-525DF48B05C4}"/>
    <dgm:cxn modelId="{BCD0A76C-5C6D-49F2-BEF2-92D7682488EF}" type="presOf" srcId="{E1EF9D79-3682-4B37-8043-EF9D194C74FD}" destId="{1EA4162D-5C7B-467F-9BA3-E7D9FAE5E24E}" srcOrd="0" destOrd="0" presId="urn:microsoft.com/office/officeart/2005/8/layout/cycle1"/>
    <dgm:cxn modelId="{AFB92CB9-D103-45F7-9213-A1446C861174}" srcId="{A343AEBB-F004-44F6-BB8E-334282E343BD}" destId="{BEA4906C-F9E3-439F-8CCA-A631FD791697}" srcOrd="4" destOrd="0" parTransId="{7545BA99-797D-431E-8E2C-8C027911D567}" sibTransId="{CAE948CD-D744-4D56-912E-AB706D2033DE}"/>
    <dgm:cxn modelId="{7AA439D2-A492-4272-936C-0561C77A717C}" type="presOf" srcId="{DD05E58E-16EA-4DB8-A9DD-15B9BD443EA0}" destId="{1D335858-2F7F-4D0D-B78E-642312E2CEE4}" srcOrd="0" destOrd="0" presId="urn:microsoft.com/office/officeart/2005/8/layout/cycle1"/>
    <dgm:cxn modelId="{43FAE85B-22E3-4A5D-92E4-D6B5AB4D8DE7}" srcId="{A343AEBB-F004-44F6-BB8E-334282E343BD}" destId="{7C8DFE2B-5918-4C90-9504-3832F993ED32}" srcOrd="2" destOrd="0" parTransId="{6A4A982B-8AD1-4C94-BA02-BFAD4382832D}" sibTransId="{41615B95-35D7-4831-8CF2-184CF03DF5EC}"/>
    <dgm:cxn modelId="{A075B659-2C7B-416F-8C58-342A0AC56FB8}" type="presOf" srcId="{A343AEBB-F004-44F6-BB8E-334282E343BD}" destId="{153C447C-6382-4F91-9F0F-2D9D1CC8CB4C}" srcOrd="0" destOrd="0" presId="urn:microsoft.com/office/officeart/2005/8/layout/cycle1"/>
    <dgm:cxn modelId="{93800079-F1C1-4E83-A0DB-76F357B33917}" srcId="{A343AEBB-F004-44F6-BB8E-334282E343BD}" destId="{A5018D5D-C860-4475-8E75-4CE8459BA196}" srcOrd="5" destOrd="0" parTransId="{11ABDA94-8AAE-4E8F-BA0B-2E8353C3A3F0}" sibTransId="{EF9976AA-F31A-44CA-9477-F4306C108EA9}"/>
    <dgm:cxn modelId="{8F12DB90-58DB-4CE0-84EF-8FB752554980}" type="presOf" srcId="{CAE948CD-D744-4D56-912E-AB706D2033DE}" destId="{2792BECA-1452-4B89-8A1C-C2FAB910CD11}" srcOrd="0" destOrd="0" presId="urn:microsoft.com/office/officeart/2005/8/layout/cycle1"/>
    <dgm:cxn modelId="{9F920F50-9D57-4D64-83AC-C583E6005A86}" type="presOf" srcId="{A5018D5D-C860-4475-8E75-4CE8459BA196}" destId="{C0E89020-1231-4E3E-8A77-39DDD8C66977}" srcOrd="0" destOrd="0" presId="urn:microsoft.com/office/officeart/2005/8/layout/cycle1"/>
    <dgm:cxn modelId="{15811045-9D00-4F2A-9B7E-8167332A69C2}" srcId="{A343AEBB-F004-44F6-BB8E-334282E343BD}" destId="{A0F29105-6586-4F0D-8E42-5C72C934CE52}" srcOrd="0" destOrd="0" parTransId="{CACC8F54-7B71-45FF-9EA9-62510373F1F1}" sibTransId="{1FD4301C-AC89-49A2-AA8D-9F6F5146FF6A}"/>
    <dgm:cxn modelId="{56BEDA4A-C8E8-42CB-A0DC-338874118935}" type="presOf" srcId="{7C8DFE2B-5918-4C90-9504-3832F993ED32}" destId="{B40B4EA9-EEEA-4008-BE5F-58B8A4032229}" srcOrd="0" destOrd="0" presId="urn:microsoft.com/office/officeart/2005/8/layout/cycle1"/>
    <dgm:cxn modelId="{07A5E856-433C-49F7-B5E9-BBF01C80557B}" type="presOf" srcId="{87FBA4C8-29AF-4508-B0E2-70011DFF4A46}" destId="{B7187F4B-549A-47B1-B5AF-0447F350994F}" srcOrd="0" destOrd="0" presId="urn:microsoft.com/office/officeart/2005/8/layout/cycle1"/>
    <dgm:cxn modelId="{96E5A294-263C-4677-B708-0202DC8495A7}" type="presOf" srcId="{41615B95-35D7-4831-8CF2-184CF03DF5EC}" destId="{32D17153-7661-4EB9-8C8C-F892049524F3}" srcOrd="0" destOrd="0" presId="urn:microsoft.com/office/officeart/2005/8/layout/cycle1"/>
    <dgm:cxn modelId="{5270C0F7-90A3-44A1-9C60-6D82B2BEA7FD}" type="presOf" srcId="{EF9976AA-F31A-44CA-9477-F4306C108EA9}" destId="{550D0CE8-02F4-4E40-BCCF-7489CC4AD07D}" srcOrd="0" destOrd="0" presId="urn:microsoft.com/office/officeart/2005/8/layout/cycle1"/>
    <dgm:cxn modelId="{B56BF1E3-F3C2-4C68-842A-0AC8C78E744F}" type="presOf" srcId="{88802740-FA09-43C4-8F96-525DF48B05C4}" destId="{FF21ACE6-4FDD-46D2-B909-4BED319BD834}" srcOrd="0" destOrd="0" presId="urn:microsoft.com/office/officeart/2005/8/layout/cycle1"/>
    <dgm:cxn modelId="{8CB8E043-77DA-4FBF-9EDA-3872746D62BB}" type="presOf" srcId="{8987F9D8-3AB8-42A2-B8DB-CE14FC71BA21}" destId="{11E96EE6-687C-4712-BCE1-7A2D76F8D1AA}" srcOrd="0" destOrd="0" presId="urn:microsoft.com/office/officeart/2005/8/layout/cycle1"/>
    <dgm:cxn modelId="{15421244-207A-4AE8-95E6-0B0849EABC66}" type="presOf" srcId="{1FD4301C-AC89-49A2-AA8D-9F6F5146FF6A}" destId="{B2C14C4C-EF76-49B3-898D-141E13031BDF}" srcOrd="0" destOrd="0" presId="urn:microsoft.com/office/officeart/2005/8/layout/cycle1"/>
    <dgm:cxn modelId="{F838FE4D-510F-4ED9-8357-E2F3A4ADA3E3}" type="presOf" srcId="{A0F29105-6586-4F0D-8E42-5C72C934CE52}" destId="{A444368F-2189-42F5-8A52-5B4A864A368D}" srcOrd="0" destOrd="0" presId="urn:microsoft.com/office/officeart/2005/8/layout/cycle1"/>
    <dgm:cxn modelId="{D90BB40C-CB84-4DFD-BA1B-664021A3B16B}" type="presOf" srcId="{991DA74A-1569-4ECE-A479-26089266A81A}" destId="{64EBB977-68DE-4753-8663-0C8593B839E6}" srcOrd="0" destOrd="0" presId="urn:microsoft.com/office/officeart/2005/8/layout/cycle1"/>
    <dgm:cxn modelId="{86313324-CA8D-4718-A6DA-71D01F8CCD68}" type="presOf" srcId="{BEA4906C-F9E3-439F-8CCA-A631FD791697}" destId="{2BF04AA0-825A-4963-AB95-71BC74A21B3B}" srcOrd="0" destOrd="0" presId="urn:microsoft.com/office/officeart/2005/8/layout/cycle1"/>
    <dgm:cxn modelId="{C15ED6C3-A7CF-46D5-B0C6-01E4F07C49C8}" srcId="{A343AEBB-F004-44F6-BB8E-334282E343BD}" destId="{87FBA4C8-29AF-4508-B0E2-70011DFF4A46}" srcOrd="3" destOrd="0" parTransId="{D5D3B400-7FB3-483B-BABF-2E9B87955AAB}" sibTransId="{DD05E58E-16EA-4DB8-A9DD-15B9BD443EA0}"/>
    <dgm:cxn modelId="{067EF901-0D61-4350-AE07-C4C6C6BEB9AB}" type="presParOf" srcId="{153C447C-6382-4F91-9F0F-2D9D1CC8CB4C}" destId="{BFE96170-FD18-4EE1-9B99-59805E291BC9}" srcOrd="0" destOrd="0" presId="urn:microsoft.com/office/officeart/2005/8/layout/cycle1"/>
    <dgm:cxn modelId="{E7E25FED-962D-4DC9-BCB0-C3633B1BA767}" type="presParOf" srcId="{153C447C-6382-4F91-9F0F-2D9D1CC8CB4C}" destId="{A444368F-2189-42F5-8A52-5B4A864A368D}" srcOrd="1" destOrd="0" presId="urn:microsoft.com/office/officeart/2005/8/layout/cycle1"/>
    <dgm:cxn modelId="{74BE6F51-A675-4621-BDE1-46EA503E82FE}" type="presParOf" srcId="{153C447C-6382-4F91-9F0F-2D9D1CC8CB4C}" destId="{B2C14C4C-EF76-49B3-898D-141E13031BDF}" srcOrd="2" destOrd="0" presId="urn:microsoft.com/office/officeart/2005/8/layout/cycle1"/>
    <dgm:cxn modelId="{12D31834-8C02-4E27-96A1-311FC7A413AD}" type="presParOf" srcId="{153C447C-6382-4F91-9F0F-2D9D1CC8CB4C}" destId="{32EE2C2C-189C-4A56-93B1-9E63BE078491}" srcOrd="3" destOrd="0" presId="urn:microsoft.com/office/officeart/2005/8/layout/cycle1"/>
    <dgm:cxn modelId="{ED5CBB2D-F2CE-4F3C-B1B7-117B0573A497}" type="presParOf" srcId="{153C447C-6382-4F91-9F0F-2D9D1CC8CB4C}" destId="{11E96EE6-687C-4712-BCE1-7A2D76F8D1AA}" srcOrd="4" destOrd="0" presId="urn:microsoft.com/office/officeart/2005/8/layout/cycle1"/>
    <dgm:cxn modelId="{F5F490D3-3ED7-4B9E-82BF-E552DEAC9119}" type="presParOf" srcId="{153C447C-6382-4F91-9F0F-2D9D1CC8CB4C}" destId="{1EA4162D-5C7B-467F-9BA3-E7D9FAE5E24E}" srcOrd="5" destOrd="0" presId="urn:microsoft.com/office/officeart/2005/8/layout/cycle1"/>
    <dgm:cxn modelId="{CEC0EFA9-CCC5-43BE-AC64-AAA6CF8487EA}" type="presParOf" srcId="{153C447C-6382-4F91-9F0F-2D9D1CC8CB4C}" destId="{8735D835-D1D2-4025-BDAD-E6C9034C3519}" srcOrd="6" destOrd="0" presId="urn:microsoft.com/office/officeart/2005/8/layout/cycle1"/>
    <dgm:cxn modelId="{C84E174F-86EF-4C65-BF21-3DB36CE8316F}" type="presParOf" srcId="{153C447C-6382-4F91-9F0F-2D9D1CC8CB4C}" destId="{B40B4EA9-EEEA-4008-BE5F-58B8A4032229}" srcOrd="7" destOrd="0" presId="urn:microsoft.com/office/officeart/2005/8/layout/cycle1"/>
    <dgm:cxn modelId="{BA87D471-3907-4B9C-9F1D-08A5D38E6546}" type="presParOf" srcId="{153C447C-6382-4F91-9F0F-2D9D1CC8CB4C}" destId="{32D17153-7661-4EB9-8C8C-F892049524F3}" srcOrd="8" destOrd="0" presId="urn:microsoft.com/office/officeart/2005/8/layout/cycle1"/>
    <dgm:cxn modelId="{0B927C3A-E07A-4F95-865F-0D5B693264DC}" type="presParOf" srcId="{153C447C-6382-4F91-9F0F-2D9D1CC8CB4C}" destId="{8E881043-7268-46FB-B17A-465F399A6BF9}" srcOrd="9" destOrd="0" presId="urn:microsoft.com/office/officeart/2005/8/layout/cycle1"/>
    <dgm:cxn modelId="{E7958A8C-787E-4D34-BA7C-99843022A51D}" type="presParOf" srcId="{153C447C-6382-4F91-9F0F-2D9D1CC8CB4C}" destId="{B7187F4B-549A-47B1-B5AF-0447F350994F}" srcOrd="10" destOrd="0" presId="urn:microsoft.com/office/officeart/2005/8/layout/cycle1"/>
    <dgm:cxn modelId="{6989CA1C-17E2-4207-9977-BB8B2E590897}" type="presParOf" srcId="{153C447C-6382-4F91-9F0F-2D9D1CC8CB4C}" destId="{1D335858-2F7F-4D0D-B78E-642312E2CEE4}" srcOrd="11" destOrd="0" presId="urn:microsoft.com/office/officeart/2005/8/layout/cycle1"/>
    <dgm:cxn modelId="{8EC8F80D-4507-4D7B-B692-723F52CD09D5}" type="presParOf" srcId="{153C447C-6382-4F91-9F0F-2D9D1CC8CB4C}" destId="{8A8915A7-0DB9-49D1-85CE-4409AB372D0A}" srcOrd="12" destOrd="0" presId="urn:microsoft.com/office/officeart/2005/8/layout/cycle1"/>
    <dgm:cxn modelId="{448F9F95-8F51-4026-878C-269BABEE3AB3}" type="presParOf" srcId="{153C447C-6382-4F91-9F0F-2D9D1CC8CB4C}" destId="{2BF04AA0-825A-4963-AB95-71BC74A21B3B}" srcOrd="13" destOrd="0" presId="urn:microsoft.com/office/officeart/2005/8/layout/cycle1"/>
    <dgm:cxn modelId="{8E5E9D7D-03DE-4DC9-BBA0-7C39D126D4E8}" type="presParOf" srcId="{153C447C-6382-4F91-9F0F-2D9D1CC8CB4C}" destId="{2792BECA-1452-4B89-8A1C-C2FAB910CD11}" srcOrd="14" destOrd="0" presId="urn:microsoft.com/office/officeart/2005/8/layout/cycle1"/>
    <dgm:cxn modelId="{EDC3F53F-F3F8-40DA-9586-B6BBA367E95D}" type="presParOf" srcId="{153C447C-6382-4F91-9F0F-2D9D1CC8CB4C}" destId="{6FA587F6-1FCA-439E-B43C-1AE414779837}" srcOrd="15" destOrd="0" presId="urn:microsoft.com/office/officeart/2005/8/layout/cycle1"/>
    <dgm:cxn modelId="{52B63919-C1E3-44EA-B1F2-E49773EBEBCF}" type="presParOf" srcId="{153C447C-6382-4F91-9F0F-2D9D1CC8CB4C}" destId="{C0E89020-1231-4E3E-8A77-39DDD8C66977}" srcOrd="16" destOrd="0" presId="urn:microsoft.com/office/officeart/2005/8/layout/cycle1"/>
    <dgm:cxn modelId="{A78D6371-03D2-4AA8-BF1D-3CE46E1976B0}" type="presParOf" srcId="{153C447C-6382-4F91-9F0F-2D9D1CC8CB4C}" destId="{550D0CE8-02F4-4E40-BCCF-7489CC4AD07D}" srcOrd="17" destOrd="0" presId="urn:microsoft.com/office/officeart/2005/8/layout/cycle1"/>
    <dgm:cxn modelId="{17734766-E7C4-4DF9-901B-E2D457D96AE2}" type="presParOf" srcId="{153C447C-6382-4F91-9F0F-2D9D1CC8CB4C}" destId="{A7D131AA-8303-48AA-B7CC-19459844A0BC}" srcOrd="18" destOrd="0" presId="urn:microsoft.com/office/officeart/2005/8/layout/cycle1"/>
    <dgm:cxn modelId="{85795511-B65B-4F54-B29E-E409FFF11BB5}" type="presParOf" srcId="{153C447C-6382-4F91-9F0F-2D9D1CC8CB4C}" destId="{64EBB977-68DE-4753-8663-0C8593B839E6}" srcOrd="19" destOrd="0" presId="urn:microsoft.com/office/officeart/2005/8/layout/cycle1"/>
    <dgm:cxn modelId="{0D59DD92-33A9-44B8-896A-157A70317652}" type="presParOf" srcId="{153C447C-6382-4F91-9F0F-2D9D1CC8CB4C}" destId="{FF21ACE6-4FDD-46D2-B909-4BED319BD834}"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4368F-2189-42F5-8A52-5B4A864A368D}">
      <dsp:nvSpPr>
        <dsp:cNvPr id="0" name=""/>
        <dsp:cNvSpPr/>
      </dsp:nvSpPr>
      <dsp:spPr>
        <a:xfrm>
          <a:off x="2134566" y="2873"/>
          <a:ext cx="532386" cy="532386"/>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2134566" y="2873"/>
        <a:ext cx="532386" cy="532386"/>
      </dsp:txXfrm>
    </dsp:sp>
    <dsp:sp modelId="{B2C14C4C-EF76-49B3-898D-141E13031BDF}">
      <dsp:nvSpPr>
        <dsp:cNvPr id="0" name=""/>
        <dsp:cNvSpPr/>
      </dsp:nvSpPr>
      <dsp:spPr>
        <a:xfrm>
          <a:off x="471963" y="31155"/>
          <a:ext cx="2758374" cy="2758374"/>
        </a:xfrm>
        <a:prstGeom prst="circularArrow">
          <a:avLst>
            <a:gd name="adj1" fmla="val 3763"/>
            <a:gd name="adj2" fmla="val 234768"/>
            <a:gd name="adj3" fmla="val 19827246"/>
            <a:gd name="adj4" fmla="val 18605307"/>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11E96EE6-687C-4712-BCE1-7A2D76F8D1AA}">
      <dsp:nvSpPr>
        <dsp:cNvPr id="0" name=""/>
        <dsp:cNvSpPr/>
      </dsp:nvSpPr>
      <dsp:spPr>
        <a:xfrm>
          <a:off x="2819918" y="862277"/>
          <a:ext cx="532386" cy="532386"/>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2819918" y="862277"/>
        <a:ext cx="532386" cy="532386"/>
      </dsp:txXfrm>
    </dsp:sp>
    <dsp:sp modelId="{1EA4162D-5C7B-467F-9BA3-E7D9FAE5E24E}">
      <dsp:nvSpPr>
        <dsp:cNvPr id="0" name=""/>
        <dsp:cNvSpPr/>
      </dsp:nvSpPr>
      <dsp:spPr>
        <a:xfrm>
          <a:off x="471963" y="31155"/>
          <a:ext cx="2758374" cy="2758374"/>
        </a:xfrm>
        <a:prstGeom prst="circularArrow">
          <a:avLst>
            <a:gd name="adj1" fmla="val 3763"/>
            <a:gd name="adj2" fmla="val 234768"/>
            <a:gd name="adj3" fmla="val 1230363"/>
            <a:gd name="adj4" fmla="val 21557250"/>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40B4EA9-EEEA-4008-BE5F-58B8A4032229}">
      <dsp:nvSpPr>
        <dsp:cNvPr id="0" name=""/>
        <dsp:cNvSpPr/>
      </dsp:nvSpPr>
      <dsp:spPr>
        <a:xfrm>
          <a:off x="2507413" y="1933936"/>
          <a:ext cx="668198" cy="532386"/>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2507413" y="1933936"/>
        <a:ext cx="668198" cy="532386"/>
      </dsp:txXfrm>
    </dsp:sp>
    <dsp:sp modelId="{32D17153-7661-4EB9-8C8C-F892049524F3}">
      <dsp:nvSpPr>
        <dsp:cNvPr id="0" name=""/>
        <dsp:cNvSpPr/>
      </dsp:nvSpPr>
      <dsp:spPr>
        <a:xfrm>
          <a:off x="471963" y="31155"/>
          <a:ext cx="2758374" cy="2758374"/>
        </a:xfrm>
        <a:prstGeom prst="circularArrow">
          <a:avLst>
            <a:gd name="adj1" fmla="val 3763"/>
            <a:gd name="adj2" fmla="val 234768"/>
            <a:gd name="adj3" fmla="val 4437590"/>
            <a:gd name="adj4" fmla="val 3307677"/>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7187F4B-549A-47B1-B5AF-0447F350994F}">
      <dsp:nvSpPr>
        <dsp:cNvPr id="0" name=""/>
        <dsp:cNvSpPr/>
      </dsp:nvSpPr>
      <dsp:spPr>
        <a:xfrm>
          <a:off x="1579263" y="2413819"/>
          <a:ext cx="543774" cy="526487"/>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1579263" y="2413819"/>
        <a:ext cx="543774" cy="526487"/>
      </dsp:txXfrm>
    </dsp:sp>
    <dsp:sp modelId="{1D335858-2F7F-4D0D-B78E-642312E2CEE4}">
      <dsp:nvSpPr>
        <dsp:cNvPr id="0" name=""/>
        <dsp:cNvSpPr/>
      </dsp:nvSpPr>
      <dsp:spPr>
        <a:xfrm>
          <a:off x="471963" y="31155"/>
          <a:ext cx="2758374" cy="2758374"/>
        </a:xfrm>
        <a:prstGeom prst="circularArrow">
          <a:avLst>
            <a:gd name="adj1" fmla="val 3763"/>
            <a:gd name="adj2" fmla="val 234768"/>
            <a:gd name="adj3" fmla="val 7391251"/>
            <a:gd name="adj4" fmla="val 6127643"/>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BF04AA0-825A-4963-AB95-71BC74A21B3B}">
      <dsp:nvSpPr>
        <dsp:cNvPr id="0" name=""/>
        <dsp:cNvSpPr/>
      </dsp:nvSpPr>
      <dsp:spPr>
        <a:xfrm>
          <a:off x="634465" y="1933936"/>
          <a:ext cx="452645" cy="532386"/>
        </a:xfrm>
        <a:prstGeom prst="rect">
          <a:avLst/>
        </a:prstGeom>
        <a:blipFill rotWithShape="0">
          <a:blip xmlns:r="http://schemas.openxmlformats.org/officeDocument/2006/relationships" r:embed="rId5"/>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634465" y="1933936"/>
        <a:ext cx="452645" cy="532386"/>
      </dsp:txXfrm>
    </dsp:sp>
    <dsp:sp modelId="{2792BECA-1452-4B89-8A1C-C2FAB910CD11}">
      <dsp:nvSpPr>
        <dsp:cNvPr id="0" name=""/>
        <dsp:cNvSpPr/>
      </dsp:nvSpPr>
      <dsp:spPr>
        <a:xfrm>
          <a:off x="471963" y="31155"/>
          <a:ext cx="2758374" cy="2758374"/>
        </a:xfrm>
        <a:prstGeom prst="circularArrow">
          <a:avLst>
            <a:gd name="adj1" fmla="val 3763"/>
            <a:gd name="adj2" fmla="val 234768"/>
            <a:gd name="adj3" fmla="val 10607982"/>
            <a:gd name="adj4" fmla="val 9334869"/>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0E89020-1231-4E3E-8A77-39DDD8C66977}">
      <dsp:nvSpPr>
        <dsp:cNvPr id="0" name=""/>
        <dsp:cNvSpPr/>
      </dsp:nvSpPr>
      <dsp:spPr>
        <a:xfrm>
          <a:off x="349995" y="862277"/>
          <a:ext cx="532386" cy="532386"/>
        </a:xfrm>
        <a:prstGeom prst="rect">
          <a:avLst/>
        </a:prstGeom>
        <a:blipFill rotWithShape="0">
          <a:blip xmlns:r="http://schemas.openxmlformats.org/officeDocument/2006/relationships" r:embed="rId6"/>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349995" y="862277"/>
        <a:ext cx="532386" cy="532386"/>
      </dsp:txXfrm>
    </dsp:sp>
    <dsp:sp modelId="{550D0CE8-02F4-4E40-BCCF-7489CC4AD07D}">
      <dsp:nvSpPr>
        <dsp:cNvPr id="0" name=""/>
        <dsp:cNvSpPr/>
      </dsp:nvSpPr>
      <dsp:spPr>
        <a:xfrm>
          <a:off x="471963" y="31155"/>
          <a:ext cx="2758374" cy="2758374"/>
        </a:xfrm>
        <a:prstGeom prst="circularArrow">
          <a:avLst>
            <a:gd name="adj1" fmla="val 3763"/>
            <a:gd name="adj2" fmla="val 234768"/>
            <a:gd name="adj3" fmla="val 13559925"/>
            <a:gd name="adj4" fmla="val 12337986"/>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4EBB977-68DE-4753-8663-0C8593B839E6}">
      <dsp:nvSpPr>
        <dsp:cNvPr id="0" name=""/>
        <dsp:cNvSpPr/>
      </dsp:nvSpPr>
      <dsp:spPr>
        <a:xfrm>
          <a:off x="1035347" y="2873"/>
          <a:ext cx="532386" cy="532386"/>
        </a:xfrm>
        <a:prstGeom prst="rect">
          <a:avLst/>
        </a:prstGeom>
        <a:blipFill rotWithShape="0">
          <a:blip xmlns:r="http://schemas.openxmlformats.org/officeDocument/2006/relationships" r:embed="rId7"/>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ysClr val="windowText" lastClr="000000">
                  <a:hueOff val="0"/>
                  <a:satOff val="0"/>
                  <a:lumOff val="0"/>
                  <a:alphaOff val="0"/>
                </a:sysClr>
              </a:solidFill>
              <a:latin typeface="Gill Sans MT" panose="020B0502020104020203"/>
              <a:ea typeface="+mn-ea"/>
              <a:cs typeface="+mn-cs"/>
            </a:rPr>
            <a:t>.</a:t>
          </a:r>
        </a:p>
      </dsp:txBody>
      <dsp:txXfrm>
        <a:off x="1035347" y="2873"/>
        <a:ext cx="532386" cy="532386"/>
      </dsp:txXfrm>
    </dsp:sp>
    <dsp:sp modelId="{FF21ACE6-4FDD-46D2-B909-4BED319BD834}">
      <dsp:nvSpPr>
        <dsp:cNvPr id="0" name=""/>
        <dsp:cNvSpPr/>
      </dsp:nvSpPr>
      <dsp:spPr>
        <a:xfrm>
          <a:off x="471963" y="31155"/>
          <a:ext cx="2758374" cy="2758374"/>
        </a:xfrm>
        <a:prstGeom prst="circularArrow">
          <a:avLst>
            <a:gd name="adj1" fmla="val 3763"/>
            <a:gd name="adj2" fmla="val 234768"/>
            <a:gd name="adj3" fmla="val 16741165"/>
            <a:gd name="adj4" fmla="val 15424068"/>
            <a:gd name="adj5" fmla="val 4390"/>
          </a:avLst>
        </a:prstGeom>
        <a:solidFill>
          <a:srgbClr val="ED8428">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16/04/24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16/04/24</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64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1.jpeg"/><Relationship Id="rId12" Type="http://schemas.openxmlformats.org/officeDocument/2006/relationships/image" Target="../media/image14.png"/><Relationship Id="rId2" Type="http://schemas.openxmlformats.org/officeDocument/2006/relationships/slideMaster" Target="../slideMasters/slideMaster2.xml"/><Relationship Id="rId16" Type="http://schemas.openxmlformats.org/officeDocument/2006/relationships/image" Target="../media/image17.jpeg"/><Relationship Id="rId1" Type="http://schemas.openxmlformats.org/officeDocument/2006/relationships/tags" Target="../tags/tag23.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0.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15.svg"/><Relationship Id="rId1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BDIAH &amp; USAI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A535C-DE99-4391-A2C7-56935DEC83A3}"/>
              </a:ext>
            </a:extLst>
          </p:cNvPr>
          <p:cNvSpPr/>
          <p:nvPr userDrawn="1"/>
        </p:nvSpPr>
        <p:spPr>
          <a:xfrm>
            <a:off x="0" y="3703320"/>
            <a:ext cx="9144000" cy="1481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2BA06-BCC1-4C99-9A55-14F9A03DAEA8}"/>
              </a:ext>
            </a:extLst>
          </p:cNvPr>
          <p:cNvSpPr/>
          <p:nvPr userDrawn="1"/>
        </p:nvSpPr>
        <p:spPr>
          <a:xfrm>
            <a:off x="0" y="0"/>
            <a:ext cx="9144000" cy="31050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itle 1"/>
          <p:cNvSpPr>
            <a:spLocks noGrp="1"/>
          </p:cNvSpPr>
          <p:nvPr>
            <p:ph type="ctrTitle" hasCustomPrompt="1"/>
          </p:nvPr>
        </p:nvSpPr>
        <p:spPr>
          <a:xfrm>
            <a:off x="685800" y="1668255"/>
            <a:ext cx="4242188" cy="1143313"/>
          </a:xfrm>
          <a:prstGeom prst="rect">
            <a:avLst/>
          </a:prstGeom>
          <a:effectLst>
            <a:outerShdw blurRad="254000" dir="2700000" algn="tl" rotWithShape="0">
              <a:srgbClr val="000000">
                <a:alpha val="20000"/>
              </a:srgbClr>
            </a:outerShdw>
          </a:effectLst>
        </p:spPr>
        <p:txBody>
          <a:bodyPr anchor="b" anchorCtr="0">
            <a:noAutofit/>
          </a:bodyPr>
          <a:lstStyle>
            <a:lvl1pPr>
              <a:defRPr sz="32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211234"/>
            <a:ext cx="7930041" cy="697513"/>
          </a:xfrm>
          <a:effectLst/>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ogo&#10;&#10;Description automatically generated">
            <a:extLst>
              <a:ext uri="{FF2B5EF4-FFF2-40B4-BE49-F238E27FC236}">
                <a16:creationId xmlns:a16="http://schemas.microsoft.com/office/drawing/2014/main" id="{C4588D6D-3EF4-1254-C1FD-E9BB0AC7A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76" y="4011461"/>
            <a:ext cx="2369477" cy="1070599"/>
          </a:xfrm>
          <a:prstGeom prst="rect">
            <a:avLst/>
          </a:prstGeom>
        </p:spPr>
      </p:pic>
    </p:spTree>
    <p:custDataLst>
      <p:tags r:id="rId1"/>
    </p:custDataLst>
    <p:extLst>
      <p:ext uri="{BB962C8B-B14F-4D97-AF65-F5344CB8AC3E}">
        <p14:creationId xmlns:p14="http://schemas.microsoft.com/office/powerpoint/2010/main" val="38830772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BDIAH Closing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EEF0C-E37E-3982-F950-E704E2BEDDA0}"/>
              </a:ext>
            </a:extLst>
          </p:cNvPr>
          <p:cNvSpPr/>
          <p:nvPr userDrawn="1"/>
        </p:nvSpPr>
        <p:spPr>
          <a:xfrm>
            <a:off x="45530" y="4860359"/>
            <a:ext cx="9098470" cy="332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2F91A849-B8C4-825F-D5B2-AE34BF592C21}"/>
              </a:ext>
            </a:extLst>
          </p:cNvPr>
          <p:cNvSpPr txBox="1"/>
          <p:nvPr userDrawn="1"/>
        </p:nvSpPr>
        <p:spPr>
          <a:xfrm>
            <a:off x="4715897" y="828884"/>
            <a:ext cx="4061631" cy="2246769"/>
          </a:xfrm>
          <a:prstGeom prst="rect">
            <a:avLst/>
          </a:prstGeom>
          <a:noFill/>
        </p:spPr>
        <p:txBody>
          <a:bodyPr wrap="square">
            <a:spAutoFit/>
          </a:bodyPr>
          <a:lstStyle/>
          <a:p>
            <a:pPr marL="0" indent="0">
              <a:buNone/>
            </a:pPr>
            <a:r>
              <a:rPr lang="en-US" sz="1400" dirty="0">
                <a:solidFill>
                  <a:schemeClr val="tx1"/>
                </a:solidFill>
              </a:rPr>
              <a:t>This presentation was produced with the support of the United States Agency for International Development (USAID) under the terms of the TB Data, Impact Assessment and Communications Hub (TB DIAH) Associate Award No. 7200AA18LA00007. </a:t>
            </a:r>
          </a:p>
          <a:p>
            <a:pPr marL="0" indent="0">
              <a:buNone/>
            </a:pPr>
            <a:r>
              <a:rPr lang="en-US" sz="1400" dirty="0">
                <a:solidFill>
                  <a:schemeClr val="tx1"/>
                </a:solidFill>
              </a:rPr>
              <a:t/>
            </a:r>
            <a:br>
              <a:rPr lang="en-US" sz="1400" dirty="0">
                <a:solidFill>
                  <a:schemeClr val="tx1"/>
                </a:solidFill>
              </a:rPr>
            </a:br>
            <a:r>
              <a:rPr lang="en-US" sz="1400" dirty="0">
                <a:solidFill>
                  <a:schemeClr val="tx1"/>
                </a:solidFill>
              </a:rPr>
              <a:t>TB DIAH is implemented by the University of North Carolina at Chapel Hill, in partnership with John Snow, Inc. Views expressed are not necessarily those of USAID or the United States government.</a:t>
            </a:r>
          </a:p>
        </p:txBody>
      </p:sp>
      <p:sp>
        <p:nvSpPr>
          <p:cNvPr id="3" name="Rectangle 2">
            <a:extLst>
              <a:ext uri="{FF2B5EF4-FFF2-40B4-BE49-F238E27FC236}">
                <a16:creationId xmlns:a16="http://schemas.microsoft.com/office/drawing/2014/main" id="{18D8D4CA-9A47-2338-5D83-1EFE10051824}"/>
              </a:ext>
            </a:extLst>
          </p:cNvPr>
          <p:cNvSpPr/>
          <p:nvPr userDrawn="1"/>
        </p:nvSpPr>
        <p:spPr>
          <a:xfrm>
            <a:off x="5286375" y="3629025"/>
            <a:ext cx="2736318" cy="1154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 name="Group 3">
            <a:extLst>
              <a:ext uri="{FF2B5EF4-FFF2-40B4-BE49-F238E27FC236}">
                <a16:creationId xmlns:a16="http://schemas.microsoft.com/office/drawing/2014/main" id="{E5EE7DB4-F0F2-56C8-3D93-B5F1BFAF500B}"/>
              </a:ext>
            </a:extLst>
          </p:cNvPr>
          <p:cNvGrpSpPr/>
          <p:nvPr userDrawn="1"/>
        </p:nvGrpSpPr>
        <p:grpSpPr>
          <a:xfrm>
            <a:off x="5383283" y="3609831"/>
            <a:ext cx="2509509" cy="1174042"/>
            <a:chOff x="6161126" y="3879080"/>
            <a:chExt cx="2509509" cy="1174042"/>
          </a:xfrm>
        </p:grpSpPr>
        <p:pic>
          <p:nvPicPr>
            <p:cNvPr id="5" name="Picture 4">
              <a:extLst>
                <a:ext uri="{FF2B5EF4-FFF2-40B4-BE49-F238E27FC236}">
                  <a16:creationId xmlns:a16="http://schemas.microsoft.com/office/drawing/2014/main" id="{AB5381C0-374D-9872-2826-AA072C726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61126" y="3879080"/>
              <a:ext cx="1373149" cy="1174042"/>
            </a:xfrm>
            <a:prstGeom prst="rect">
              <a:avLst/>
            </a:prstGeom>
          </p:spPr>
        </p:pic>
        <p:pic>
          <p:nvPicPr>
            <p:cNvPr id="8" name="Picture 7" descr="Schematic&#10;&#10;Description automatically generated with low confidence">
              <a:extLst>
                <a:ext uri="{FF2B5EF4-FFF2-40B4-BE49-F238E27FC236}">
                  <a16:creationId xmlns:a16="http://schemas.microsoft.com/office/drawing/2014/main" id="{B3608918-3AAC-F6DE-6DE0-37ACCCDE10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64175" y="4115962"/>
              <a:ext cx="1006460" cy="777994"/>
            </a:xfrm>
            <a:prstGeom prst="rect">
              <a:avLst/>
            </a:prstGeom>
          </p:spPr>
        </p:pic>
      </p:grpSp>
      <p:sp>
        <p:nvSpPr>
          <p:cNvPr id="6" name="Rectangle 5">
            <a:extLst>
              <a:ext uri="{FF2B5EF4-FFF2-40B4-BE49-F238E27FC236}">
                <a16:creationId xmlns:a16="http://schemas.microsoft.com/office/drawing/2014/main" id="{6E698B6A-BD5B-46AB-3AE5-87904EFFFCFA}"/>
              </a:ext>
            </a:extLst>
          </p:cNvPr>
          <p:cNvSpPr/>
          <p:nvPr userDrawn="1"/>
        </p:nvSpPr>
        <p:spPr>
          <a:xfrm>
            <a:off x="0" y="-34148"/>
            <a:ext cx="4477657" cy="5234099"/>
          </a:xfrm>
          <a:prstGeom prst="rect">
            <a:avLst/>
          </a:prstGeom>
          <a:solidFill>
            <a:srgbClr val="132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Images of Empowerment, Kinshasa, DRC, May 2022,  CC BY-NC 4.0">
            <a:extLst>
              <a:ext uri="{FF2B5EF4-FFF2-40B4-BE49-F238E27FC236}">
                <a16:creationId xmlns:a16="http://schemas.microsoft.com/office/drawing/2014/main" id="{FA6EFE1F-AF78-E901-46C1-7E3159E7B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5965" y="77363"/>
            <a:ext cx="4256284" cy="5030048"/>
          </a:xfrm>
          <a:prstGeom prst="rect">
            <a:avLst/>
          </a:prstGeom>
        </p:spPr>
      </p:pic>
    </p:spTree>
    <p:custDataLst>
      <p:tags r:id="rId1"/>
    </p:custDataLst>
    <p:extLst>
      <p:ext uri="{BB962C8B-B14F-4D97-AF65-F5344CB8AC3E}">
        <p14:creationId xmlns:p14="http://schemas.microsoft.com/office/powerpoint/2010/main" val="1224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TBDIAH &amp; USAI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A535C-DE99-4391-A2C7-56935DEC83A3}"/>
              </a:ext>
            </a:extLst>
          </p:cNvPr>
          <p:cNvSpPr/>
          <p:nvPr userDrawn="1"/>
        </p:nvSpPr>
        <p:spPr>
          <a:xfrm>
            <a:off x="0" y="3703320"/>
            <a:ext cx="9144000" cy="1481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2BA06-BCC1-4C99-9A55-14F9A03DAEA8}"/>
              </a:ext>
            </a:extLst>
          </p:cNvPr>
          <p:cNvSpPr/>
          <p:nvPr userDrawn="1"/>
        </p:nvSpPr>
        <p:spPr>
          <a:xfrm>
            <a:off x="0" y="0"/>
            <a:ext cx="9144000" cy="31050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itle 1"/>
          <p:cNvSpPr>
            <a:spLocks noGrp="1"/>
          </p:cNvSpPr>
          <p:nvPr>
            <p:ph type="ctrTitle" hasCustomPrompt="1"/>
          </p:nvPr>
        </p:nvSpPr>
        <p:spPr>
          <a:xfrm>
            <a:off x="685800" y="1668255"/>
            <a:ext cx="4242188" cy="1143313"/>
          </a:xfrm>
          <a:prstGeom prst="rect">
            <a:avLst/>
          </a:prstGeom>
          <a:effectLst>
            <a:outerShdw blurRad="254000" dir="2700000" algn="tl" rotWithShape="0">
              <a:srgbClr val="000000">
                <a:alpha val="20000"/>
              </a:srgbClr>
            </a:outerShdw>
          </a:effectLst>
        </p:spPr>
        <p:txBody>
          <a:bodyPr anchor="b" anchorCtr="0">
            <a:noAutofit/>
          </a:bodyPr>
          <a:lstStyle>
            <a:lvl1pPr>
              <a:defRPr sz="32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211234"/>
            <a:ext cx="7930041" cy="697513"/>
          </a:xfrm>
          <a:effectLst/>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ogo&#10;&#10;Description automatically generated">
            <a:extLst>
              <a:ext uri="{FF2B5EF4-FFF2-40B4-BE49-F238E27FC236}">
                <a16:creationId xmlns:a16="http://schemas.microsoft.com/office/drawing/2014/main" id="{C4588D6D-3EF4-1254-C1FD-E9BB0AC7A187}"/>
              </a:ext>
            </a:extLst>
          </p:cNvPr>
          <p:cNvPicPr>
            <a:picLocks noChangeAspect="1"/>
          </p:cNvPicPr>
          <p:nvPr userDrawn="1"/>
        </p:nvPicPr>
        <p:blipFill>
          <a:blip r:embed="rId3"/>
          <a:stretch>
            <a:fillRect/>
          </a:stretch>
        </p:blipFill>
        <p:spPr>
          <a:xfrm>
            <a:off x="6481300" y="4011461"/>
            <a:ext cx="2369477" cy="1070599"/>
          </a:xfrm>
          <a:prstGeom prst="rect">
            <a:avLst/>
          </a:prstGeom>
        </p:spPr>
      </p:pic>
    </p:spTree>
    <p:custDataLst>
      <p:tags r:id="rId1"/>
    </p:custDataLst>
    <p:extLst>
      <p:ext uri="{BB962C8B-B14F-4D97-AF65-F5344CB8AC3E}">
        <p14:creationId xmlns:p14="http://schemas.microsoft.com/office/powerpoint/2010/main" val="151544318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B DIAH header">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3" name="Rectangle 2">
            <a:extLst>
              <a:ext uri="{FF2B5EF4-FFF2-40B4-BE49-F238E27FC236}">
                <a16:creationId xmlns:a16="http://schemas.microsoft.com/office/drawing/2014/main" id="{E95D5C8F-429F-45CA-85C7-AC878806C2C4}"/>
              </a:ext>
            </a:extLst>
          </p:cNvPr>
          <p:cNvSpPr/>
          <p:nvPr userDrawn="1"/>
        </p:nvSpPr>
        <p:spPr>
          <a:xfrm>
            <a:off x="0" y="0"/>
            <a:ext cx="9144000" cy="1177536"/>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24ABE7EA-2172-4FDE-82DF-6A2BB17EF70C}"/>
              </a:ext>
            </a:extLst>
          </p:cNvPr>
          <p:cNvSpPr>
            <a:spLocks noGrp="1"/>
          </p:cNvSpPr>
          <p:nvPr>
            <p:ph type="body" sz="quarter" idx="10"/>
          </p:nvPr>
        </p:nvSpPr>
        <p:spPr>
          <a:xfrm>
            <a:off x="594783" y="1377950"/>
            <a:ext cx="7454900" cy="2963863"/>
          </a:xfrm>
        </p:spPr>
        <p:txBody>
          <a:bodyPr>
            <a:normAutofit/>
          </a:bodyPr>
          <a:lstStyle>
            <a:lvl1pPr>
              <a:defRPr sz="2000">
                <a:solidFill>
                  <a:srgbClr val="4E4A49"/>
                </a:solidFill>
              </a:defRPr>
            </a:lvl1pPr>
            <a:lvl2pPr>
              <a:buSzPct val="90000"/>
              <a:defRPr sz="2000">
                <a:solidFill>
                  <a:srgbClr val="4E4A49"/>
                </a:solidFill>
              </a:defRPr>
            </a:lvl2pPr>
            <a:lvl4pPr marL="914400" indent="0">
              <a:buNone/>
              <a:defRPr/>
            </a:lvl4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08189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view - Light Gray &amp; USAID 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0"/>
            <a:ext cx="9144000" cy="5089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 name="Content Placeholder 2"/>
          <p:cNvSpPr>
            <a:spLocks noGrp="1"/>
          </p:cNvSpPr>
          <p:nvPr>
            <p:ph idx="1"/>
          </p:nvPr>
        </p:nvSpPr>
        <p:spPr>
          <a:xfrm>
            <a:off x="345507" y="773935"/>
            <a:ext cx="7772400" cy="3789355"/>
          </a:xfrm>
        </p:spPr>
        <p:txBody>
          <a:bodyPr>
            <a:normAutofit/>
          </a:bodyPr>
          <a:lstStyle>
            <a:lvl1pPr marL="230188" indent="-230188">
              <a:buSzPct val="90000"/>
              <a:buFont typeface="Wingdings" panose="05000000000000000000" pitchFamily="2" charset="2"/>
              <a:buChar char="§"/>
              <a:defRPr sz="2000">
                <a:solidFill>
                  <a:srgbClr val="4E4A49"/>
                </a:solidFill>
              </a:defRPr>
            </a:lvl1pPr>
            <a:lvl2pPr marL="684213" indent="-230188">
              <a:buSzPct val="90000"/>
              <a:buFont typeface="Wingdings" panose="05000000000000000000" pitchFamily="2" charset="2"/>
              <a:buChar char="ü"/>
              <a:defRPr sz="2000">
                <a:solidFill>
                  <a:srgbClr val="4E4A4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345507" y="23617"/>
            <a:ext cx="7772400" cy="461665"/>
          </a:xfrm>
          <a:prstGeom prst="rect">
            <a:avLst/>
          </a:prstGeom>
        </p:spPr>
        <p:txBody>
          <a:bodyPr vert="horz" lIns="91440" tIns="45720" rIns="91440" bIns="45720" rtlCol="0" anchor="b" anchorCtr="0">
            <a:spAutoFit/>
          </a:bodyPr>
          <a:lstStyle>
            <a:lvl1pPr>
              <a:defRPr b="1">
                <a:solidFill>
                  <a:schemeClr val="tx2"/>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112362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view Cove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1"/>
            <a:ext cx="9144000" cy="51847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hasCustomPrompt="1"/>
          </p:nvPr>
        </p:nvSpPr>
        <p:spPr>
          <a:xfrm>
            <a:off x="1776219" y="1624747"/>
            <a:ext cx="5591561" cy="1077218"/>
          </a:xfrm>
          <a:prstGeom prst="rect">
            <a:avLst/>
          </a:prstGeom>
        </p:spPr>
        <p:txBody>
          <a:bodyPr vert="horz" wrap="square" lIns="91440" tIns="45720" rIns="91440" bIns="45720" rtlCol="0" anchor="b" anchorCtr="0">
            <a:spAutoFit/>
          </a:bodyPr>
          <a:lstStyle>
            <a:lvl1pPr algn="ctr">
              <a:defRPr sz="3200" b="0">
                <a:solidFill>
                  <a:schemeClr val="tx2"/>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D18E8ECA-F74C-43B2-5557-5EB539F8BE95}"/>
              </a:ext>
            </a:extLst>
          </p:cNvPr>
          <p:cNvGrpSpPr/>
          <p:nvPr userDrawn="1"/>
        </p:nvGrpSpPr>
        <p:grpSpPr>
          <a:xfrm>
            <a:off x="83820" y="48164"/>
            <a:ext cx="3935730" cy="1353369"/>
            <a:chOff x="83820" y="48164"/>
            <a:chExt cx="3935730" cy="1353369"/>
          </a:xfrm>
          <a:solidFill>
            <a:schemeClr val="accent3"/>
          </a:solidFill>
        </p:grpSpPr>
        <p:cxnSp>
          <p:nvCxnSpPr>
            <p:cNvPr id="7" name="Straight Connector 6">
              <a:extLst>
                <a:ext uri="{FF2B5EF4-FFF2-40B4-BE49-F238E27FC236}">
                  <a16:creationId xmlns:a16="http://schemas.microsoft.com/office/drawing/2014/main" id="{92C61230-82CB-11B2-5C75-9F36BC112BBF}"/>
                </a:ext>
              </a:extLst>
            </p:cNvPr>
            <p:cNvCxnSpPr/>
            <p:nvPr/>
          </p:nvCxnSpPr>
          <p:spPr>
            <a:xfrm>
              <a:off x="83820" y="361950"/>
              <a:ext cx="205740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D41DC62-5986-7228-96CF-371D9446799A}"/>
                </a:ext>
              </a:extLst>
            </p:cNvPr>
            <p:cNvCxnSpPr>
              <a:cxnSpLocks/>
            </p:cNvCxnSpPr>
            <p:nvPr/>
          </p:nvCxnSpPr>
          <p:spPr>
            <a:xfrm>
              <a:off x="83820" y="895350"/>
              <a:ext cx="393573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E792155-DB76-B78F-0581-031FA37CB6EA}"/>
                </a:ext>
              </a:extLst>
            </p:cNvPr>
            <p:cNvSpPr/>
            <p:nvPr/>
          </p:nvSpPr>
          <p:spPr>
            <a:xfrm>
              <a:off x="3340419" y="716280"/>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B5A1BAA8-F076-7453-85EC-6B7EF2A6318B}"/>
                </a:ext>
              </a:extLst>
            </p:cNvPr>
            <p:cNvCxnSpPr>
              <a:cxnSpLocks/>
            </p:cNvCxnSpPr>
            <p:nvPr/>
          </p:nvCxnSpPr>
          <p:spPr>
            <a:xfrm>
              <a:off x="5372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412784-493A-7326-9C8A-82FBE6A3FB4D}"/>
                </a:ext>
              </a:extLst>
            </p:cNvPr>
            <p:cNvCxnSpPr>
              <a:cxnSpLocks/>
            </p:cNvCxnSpPr>
            <p:nvPr/>
          </p:nvCxnSpPr>
          <p:spPr>
            <a:xfrm>
              <a:off x="1025843"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D67908-5771-6BC1-161C-D905BBC2CFC9}"/>
                </a:ext>
              </a:extLst>
            </p:cNvPr>
            <p:cNvCxnSpPr>
              <a:cxnSpLocks/>
            </p:cNvCxnSpPr>
            <p:nvPr/>
          </p:nvCxnSpPr>
          <p:spPr>
            <a:xfrm>
              <a:off x="15278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3AEB99E8-ECD0-A69D-D1C2-5DBD0D53D598}"/>
                </a:ext>
              </a:extLst>
            </p:cNvPr>
            <p:cNvSpPr/>
            <p:nvPr/>
          </p:nvSpPr>
          <p:spPr>
            <a:xfrm>
              <a:off x="1379697" y="110054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30F68259-0486-35B2-7415-3C8B0AEA47EC}"/>
                </a:ext>
              </a:extLst>
            </p:cNvPr>
            <p:cNvSpPr/>
            <p:nvPr/>
          </p:nvSpPr>
          <p:spPr>
            <a:xfrm>
              <a:off x="875349" y="180979"/>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4E23B833-4439-3980-C346-9851D3AE257E}"/>
                </a:ext>
              </a:extLst>
            </p:cNvPr>
            <p:cNvSpPr/>
            <p:nvPr/>
          </p:nvSpPr>
          <p:spPr>
            <a:xfrm>
              <a:off x="1379697" y="47625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custDataLst>
      <p:tags r:id="rId1"/>
    </p:custDataLst>
    <p:extLst>
      <p:ext uri="{BB962C8B-B14F-4D97-AF65-F5344CB8AC3E}">
        <p14:creationId xmlns:p14="http://schemas.microsoft.com/office/powerpoint/2010/main" val="2130499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Divider or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7BCDE-EC8B-4901-A225-ECEE924B4489}"/>
              </a:ext>
            </a:extLst>
          </p:cNvPr>
          <p:cNvSpPr/>
          <p:nvPr userDrawn="1"/>
        </p:nvSpPr>
        <p:spPr>
          <a:xfrm>
            <a:off x="0" y="1"/>
            <a:ext cx="9263449" cy="5184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2">
            <a:extLst>
              <a:ext uri="{FF2B5EF4-FFF2-40B4-BE49-F238E27FC236}">
                <a16:creationId xmlns:a16="http://schemas.microsoft.com/office/drawing/2014/main" id="{1B1C748D-26B4-425D-BC3E-DEBD8DC5C7C8}"/>
              </a:ext>
            </a:extLst>
          </p:cNvPr>
          <p:cNvSpPr>
            <a:spLocks noGrp="1"/>
          </p:cNvSpPr>
          <p:nvPr>
            <p:ph type="sldNum" sz="quarter" idx="10"/>
          </p:nvPr>
        </p:nvSpPr>
        <p:spPr/>
        <p:txBody>
          <a:bodyPr/>
          <a:lstStyle>
            <a:lvl1pPr>
              <a:defRPr>
                <a:solidFill>
                  <a:schemeClr val="bg1"/>
                </a:solidFill>
              </a:defRPr>
            </a:lvl1pPr>
          </a:lstStyle>
          <a:p>
            <a:fld id="{42782948-4DBE-204D-AB9E-B65E067054AE}" type="slidenum">
              <a:rPr lang="en-US" smtClean="0"/>
              <a:pPr/>
              <a:t>‹#›</a:t>
            </a:fld>
            <a:endParaRPr lang="en-US"/>
          </a:p>
        </p:txBody>
      </p:sp>
      <p:sp>
        <p:nvSpPr>
          <p:cNvPr id="2" name="Title 1">
            <a:extLst>
              <a:ext uri="{FF2B5EF4-FFF2-40B4-BE49-F238E27FC236}">
                <a16:creationId xmlns:a16="http://schemas.microsoft.com/office/drawing/2014/main" id="{E90A131D-DBF0-4EE8-8ABE-3B17A094C45D}"/>
              </a:ext>
            </a:extLst>
          </p:cNvPr>
          <p:cNvSpPr>
            <a:spLocks noGrp="1"/>
          </p:cNvSpPr>
          <p:nvPr>
            <p:ph type="title" hasCustomPrompt="1"/>
          </p:nvPr>
        </p:nvSpPr>
        <p:spPr>
          <a:xfrm>
            <a:off x="745524" y="2095876"/>
            <a:ext cx="7772400" cy="646331"/>
          </a:xfrm>
        </p:spPr>
        <p:txBody>
          <a:bodyPr/>
          <a:lstStyle>
            <a:lvl1pPr algn="ctr">
              <a:defRPr sz="3600" b="1">
                <a:solidFill>
                  <a:schemeClr val="bg1"/>
                </a:solidFill>
              </a:defRPr>
            </a:lvl1pPr>
          </a:lstStyle>
          <a:p>
            <a:r>
              <a:rPr lang="en-US" dirty="0"/>
              <a:t>Section Divider</a:t>
            </a:r>
          </a:p>
        </p:txBody>
      </p:sp>
      <p:pic>
        <p:nvPicPr>
          <p:cNvPr id="6" name="Picture 5" descr="Chart&#10;&#10;Description automatically generated with low confidence">
            <a:extLst>
              <a:ext uri="{FF2B5EF4-FFF2-40B4-BE49-F238E27FC236}">
                <a16:creationId xmlns:a16="http://schemas.microsoft.com/office/drawing/2014/main" id="{D6833F3C-21CE-119C-EC2E-6AEED5A78188}"/>
              </a:ext>
            </a:extLst>
          </p:cNvPr>
          <p:cNvPicPr>
            <a:picLocks noChangeAspect="1"/>
          </p:cNvPicPr>
          <p:nvPr userDrawn="1"/>
        </p:nvPicPr>
        <p:blipFill rotWithShape="1">
          <a:blip r:embed="rId3"/>
          <a:srcRect t="13833" b="2665"/>
          <a:stretch/>
        </p:blipFill>
        <p:spPr>
          <a:xfrm>
            <a:off x="9605" y="48164"/>
            <a:ext cx="4194730" cy="1437640"/>
          </a:xfrm>
          <a:prstGeom prst="rect">
            <a:avLst/>
          </a:prstGeom>
        </p:spPr>
      </p:pic>
    </p:spTree>
    <p:custDataLst>
      <p:tags r:id="rId1"/>
    </p:custDataLst>
    <p:extLst>
      <p:ext uri="{BB962C8B-B14F-4D97-AF65-F5344CB8AC3E}">
        <p14:creationId xmlns:p14="http://schemas.microsoft.com/office/powerpoint/2010/main" val="238820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custDataLst>
      <p:tags r:id="rId1"/>
    </p:custDataLst>
    <p:extLst>
      <p:ext uri="{BB962C8B-B14F-4D97-AF65-F5344CB8AC3E}">
        <p14:creationId xmlns:p14="http://schemas.microsoft.com/office/powerpoint/2010/main" val="215624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 name="Rectangle 1">
            <a:extLst>
              <a:ext uri="{FF2B5EF4-FFF2-40B4-BE49-F238E27FC236}">
                <a16:creationId xmlns:a16="http://schemas.microsoft.com/office/drawing/2014/main" id="{B45445E6-EC22-DDEC-5730-2D3B5ED2098C}"/>
              </a:ext>
            </a:extLst>
          </p:cNvPr>
          <p:cNvSpPr/>
          <p:nvPr userDrawn="1"/>
        </p:nvSpPr>
        <p:spPr>
          <a:xfrm>
            <a:off x="0" y="4869180"/>
            <a:ext cx="9144000" cy="31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30266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500708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rgbClr val="8D8B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16871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B DIAH header">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3" name="Rectangle 2">
            <a:extLst>
              <a:ext uri="{FF2B5EF4-FFF2-40B4-BE49-F238E27FC236}">
                <a16:creationId xmlns:a16="http://schemas.microsoft.com/office/drawing/2014/main" id="{E95D5C8F-429F-45CA-85C7-AC878806C2C4}"/>
              </a:ext>
            </a:extLst>
          </p:cNvPr>
          <p:cNvSpPr/>
          <p:nvPr userDrawn="1"/>
        </p:nvSpPr>
        <p:spPr>
          <a:xfrm>
            <a:off x="0" y="0"/>
            <a:ext cx="9144000" cy="1177536"/>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24ABE7EA-2172-4FDE-82DF-6A2BB17EF70C}"/>
              </a:ext>
            </a:extLst>
          </p:cNvPr>
          <p:cNvSpPr>
            <a:spLocks noGrp="1"/>
          </p:cNvSpPr>
          <p:nvPr>
            <p:ph type="body" sz="quarter" idx="10"/>
          </p:nvPr>
        </p:nvSpPr>
        <p:spPr>
          <a:xfrm>
            <a:off x="594783" y="1377950"/>
            <a:ext cx="7454900" cy="2963863"/>
          </a:xfrm>
        </p:spPr>
        <p:txBody>
          <a:bodyPr>
            <a:normAutofit/>
          </a:bodyPr>
          <a:lstStyle>
            <a:lvl1pPr>
              <a:defRPr sz="2000">
                <a:solidFill>
                  <a:srgbClr val="4E4A49"/>
                </a:solidFill>
              </a:defRPr>
            </a:lvl1pPr>
            <a:lvl2pPr>
              <a:buSzPct val="90000"/>
              <a:defRPr sz="2000">
                <a:solidFill>
                  <a:srgbClr val="4E4A49"/>
                </a:solidFill>
              </a:defRPr>
            </a:lvl2pPr>
            <a:lvl4pPr marL="914400" indent="0">
              <a:buNone/>
              <a:defRPr/>
            </a:lvl4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53257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209" name="Straight Connector 208">
            <a:extLst>
              <a:ext uri="{FF2B5EF4-FFF2-40B4-BE49-F238E27FC236}">
                <a16:creationId xmlns:a16="http://schemas.microsoft.com/office/drawing/2014/main" id="{81905C97-585B-89BC-DAC0-02BB62D32D04}"/>
              </a:ext>
            </a:extLst>
          </p:cNvPr>
          <p:cNvCxnSpPr>
            <a:cxnSpLocks/>
          </p:cNvCxnSpPr>
          <p:nvPr userDrawn="1"/>
        </p:nvCxnSpPr>
        <p:spPr>
          <a:xfrm>
            <a:off x="8705671"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8BF61AA-AB49-AFB8-34BC-3F645E6DE920}"/>
              </a:ext>
            </a:extLst>
          </p:cNvPr>
          <p:cNvCxnSpPr>
            <a:cxnSpLocks/>
          </p:cNvCxnSpPr>
          <p:nvPr userDrawn="1"/>
        </p:nvCxnSpPr>
        <p:spPr>
          <a:xfrm>
            <a:off x="6574367"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9982CAB0-1A07-15BB-C963-6D5E7E70E2FE}"/>
              </a:ext>
            </a:extLst>
          </p:cNvPr>
          <p:cNvCxnSpPr>
            <a:cxnSpLocks/>
          </p:cNvCxnSpPr>
          <p:nvPr userDrawn="1"/>
        </p:nvCxnSpPr>
        <p:spPr>
          <a:xfrm>
            <a:off x="4375817"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75C4CF-6EED-DA36-7F5C-F61572E0340E}"/>
              </a:ext>
            </a:extLst>
          </p:cNvPr>
          <p:cNvSpPr/>
          <p:nvPr userDrawn="1"/>
        </p:nvSpPr>
        <p:spPr>
          <a:xfrm>
            <a:off x="-5912" y="1504352"/>
            <a:ext cx="9149912" cy="3672434"/>
          </a:xfrm>
          <a:prstGeom prst="rect">
            <a:avLst/>
          </a:prstGeom>
          <a:solidFill>
            <a:srgbClr val="D2F5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4" name="Straight Connector 203">
            <a:extLst>
              <a:ext uri="{FF2B5EF4-FFF2-40B4-BE49-F238E27FC236}">
                <a16:creationId xmlns:a16="http://schemas.microsoft.com/office/drawing/2014/main" id="{66B58553-A2EB-99B7-749D-776A9152BB2E}"/>
              </a:ext>
            </a:extLst>
          </p:cNvPr>
          <p:cNvCxnSpPr>
            <a:cxnSpLocks/>
          </p:cNvCxnSpPr>
          <p:nvPr userDrawn="1"/>
        </p:nvCxnSpPr>
        <p:spPr>
          <a:xfrm>
            <a:off x="2218642" y="217648"/>
            <a:ext cx="0" cy="1680919"/>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pic>
        <p:nvPicPr>
          <p:cNvPr id="9" name="Graphic 8" descr="Target with solid fill">
            <a:extLst>
              <a:ext uri="{FF2B5EF4-FFF2-40B4-BE49-F238E27FC236}">
                <a16:creationId xmlns:a16="http://schemas.microsoft.com/office/drawing/2014/main" id="{FB812C70-91BA-628C-3037-6DF233BD7F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236742" y="1573411"/>
            <a:ext cx="205740" cy="207391"/>
          </a:xfrm>
          <a:prstGeom prst="rect">
            <a:avLst/>
          </a:prstGeom>
        </p:spPr>
      </p:pic>
      <p:grpSp>
        <p:nvGrpSpPr>
          <p:cNvPr id="175" name="Group 174">
            <a:extLst>
              <a:ext uri="{FF2B5EF4-FFF2-40B4-BE49-F238E27FC236}">
                <a16:creationId xmlns:a16="http://schemas.microsoft.com/office/drawing/2014/main" id="{BA760758-77F5-9F9E-294B-41BE9E28EF32}"/>
              </a:ext>
            </a:extLst>
          </p:cNvPr>
          <p:cNvGrpSpPr/>
          <p:nvPr userDrawn="1"/>
        </p:nvGrpSpPr>
        <p:grpSpPr>
          <a:xfrm>
            <a:off x="299460" y="1840960"/>
            <a:ext cx="2093381" cy="1190131"/>
            <a:chOff x="421079" y="2421777"/>
            <a:chExt cx="2791174" cy="1574209"/>
          </a:xfrm>
        </p:grpSpPr>
        <p:sp>
          <p:nvSpPr>
            <p:cNvPr id="33" name="Rectangle 32">
              <a:extLst>
                <a:ext uri="{FF2B5EF4-FFF2-40B4-BE49-F238E27FC236}">
                  <a16:creationId xmlns:a16="http://schemas.microsoft.com/office/drawing/2014/main" id="{9EB2EDCA-119C-B7FA-038E-31A58C5E469D}"/>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34" name="TextBox 33">
              <a:extLst>
                <a:ext uri="{FF2B5EF4-FFF2-40B4-BE49-F238E27FC236}">
                  <a16:creationId xmlns:a16="http://schemas.microsoft.com/office/drawing/2014/main" id="{97ACDFE7-206B-3E26-15AD-426A06310797}"/>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74" name="Group 173">
              <a:extLst>
                <a:ext uri="{FF2B5EF4-FFF2-40B4-BE49-F238E27FC236}">
                  <a16:creationId xmlns:a16="http://schemas.microsoft.com/office/drawing/2014/main" id="{2D17E8CD-A487-1761-6097-BACB1FC3153F}"/>
                </a:ext>
              </a:extLst>
            </p:cNvPr>
            <p:cNvGrpSpPr/>
            <p:nvPr userDrawn="1"/>
          </p:nvGrpSpPr>
          <p:grpSpPr>
            <a:xfrm>
              <a:off x="2661540" y="2421777"/>
              <a:ext cx="550713" cy="590151"/>
              <a:chOff x="2661540" y="2421777"/>
              <a:chExt cx="550713" cy="590151"/>
            </a:xfrm>
          </p:grpSpPr>
          <p:sp>
            <p:nvSpPr>
              <p:cNvPr id="37" name="Isosceles Triangle 30">
                <a:extLst>
                  <a:ext uri="{FF2B5EF4-FFF2-40B4-BE49-F238E27FC236}">
                    <a16:creationId xmlns:a16="http://schemas.microsoft.com/office/drawing/2014/main" id="{AE86ABEC-AAFD-8134-3701-A34FBC37BB3A}"/>
                  </a:ext>
                </a:extLst>
              </p:cNvPr>
              <p:cNvSpPr/>
              <p:nvPr/>
            </p:nvSpPr>
            <p:spPr>
              <a:xfrm rot="15431948">
                <a:off x="2641821"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descr="Speedometer Middle with solid fill">
                <a:extLst>
                  <a:ext uri="{FF2B5EF4-FFF2-40B4-BE49-F238E27FC236}">
                    <a16:creationId xmlns:a16="http://schemas.microsoft.com/office/drawing/2014/main" id="{EF8BE5B6-2BEC-F81B-3233-333DE59BA2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61135" y="2481679"/>
                <a:ext cx="279391" cy="279391"/>
              </a:xfrm>
              <a:prstGeom prst="rect">
                <a:avLst/>
              </a:prstGeom>
            </p:spPr>
          </p:pic>
        </p:grpSp>
      </p:grpSp>
      <p:grpSp>
        <p:nvGrpSpPr>
          <p:cNvPr id="162" name="Group 161">
            <a:extLst>
              <a:ext uri="{FF2B5EF4-FFF2-40B4-BE49-F238E27FC236}">
                <a16:creationId xmlns:a16="http://schemas.microsoft.com/office/drawing/2014/main" id="{3EE40D07-9CD8-022B-2A1C-93189079496E}"/>
              </a:ext>
            </a:extLst>
          </p:cNvPr>
          <p:cNvGrpSpPr/>
          <p:nvPr userDrawn="1"/>
        </p:nvGrpSpPr>
        <p:grpSpPr>
          <a:xfrm>
            <a:off x="299461" y="3051107"/>
            <a:ext cx="2074550" cy="976906"/>
            <a:chOff x="338317" y="4016920"/>
            <a:chExt cx="2766068" cy="1292172"/>
          </a:xfrm>
        </p:grpSpPr>
        <p:sp>
          <p:nvSpPr>
            <p:cNvPr id="39" name="Rectangle 38">
              <a:extLst>
                <a:ext uri="{FF2B5EF4-FFF2-40B4-BE49-F238E27FC236}">
                  <a16:creationId xmlns:a16="http://schemas.microsoft.com/office/drawing/2014/main" id="{F2DEAECC-5CE2-17F3-BD4F-FDFEF847BDE5}"/>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a:extLst>
                <a:ext uri="{FF2B5EF4-FFF2-40B4-BE49-F238E27FC236}">
                  <a16:creationId xmlns:a16="http://schemas.microsoft.com/office/drawing/2014/main" id="{30EA3D67-004D-DBD3-70CE-F7E4C40956CB}"/>
                </a:ext>
              </a:extLst>
            </p:cNvPr>
            <p:cNvSpPr txBox="1"/>
            <p:nvPr userDrawn="1"/>
          </p:nvSpPr>
          <p:spPr>
            <a:xfrm rot="16200000">
              <a:off x="2298604" y="4503310"/>
              <a:ext cx="1273008"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sp>
        <p:nvSpPr>
          <p:cNvPr id="46" name="TextBox 45">
            <a:extLst>
              <a:ext uri="{FF2B5EF4-FFF2-40B4-BE49-F238E27FC236}">
                <a16:creationId xmlns:a16="http://schemas.microsoft.com/office/drawing/2014/main" id="{3E4A7773-6336-29A0-81AA-129460723E20}"/>
              </a:ext>
            </a:extLst>
          </p:cNvPr>
          <p:cNvSpPr txBox="1"/>
          <p:nvPr userDrawn="1"/>
        </p:nvSpPr>
        <p:spPr>
          <a:xfrm>
            <a:off x="779965" y="324870"/>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REACH</a:t>
            </a:r>
            <a:endParaRPr lang="en-US" sz="900" b="1" spc="225" dirty="0">
              <a:solidFill>
                <a:schemeClr val="tx1"/>
              </a:solidFill>
              <a:latin typeface="Franklin Gothic Heavy" panose="020B0903020102020204" pitchFamily="34" charset="0"/>
              <a:cs typeface="Arial" panose="020B0604020202020204" pitchFamily="34" charset="0"/>
            </a:endParaRPr>
          </a:p>
        </p:txBody>
      </p:sp>
      <p:pic>
        <p:nvPicPr>
          <p:cNvPr id="50" name="Picture 49" descr="Icon&#10;&#10;Description automatically generated">
            <a:extLst>
              <a:ext uri="{FF2B5EF4-FFF2-40B4-BE49-F238E27FC236}">
                <a16:creationId xmlns:a16="http://schemas.microsoft.com/office/drawing/2014/main" id="{7FB9AF62-CE99-90B8-2564-49C42847D3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45159" y="522851"/>
            <a:ext cx="342900" cy="345652"/>
          </a:xfrm>
          <a:prstGeom prst="rect">
            <a:avLst/>
          </a:prstGeom>
        </p:spPr>
      </p:pic>
      <p:sp>
        <p:nvSpPr>
          <p:cNvPr id="51" name="TextBox 50">
            <a:extLst>
              <a:ext uri="{FF2B5EF4-FFF2-40B4-BE49-F238E27FC236}">
                <a16:creationId xmlns:a16="http://schemas.microsoft.com/office/drawing/2014/main" id="{E311CF4C-BE8B-B237-C271-9933229C7C05}"/>
              </a:ext>
            </a:extLst>
          </p:cNvPr>
          <p:cNvSpPr txBox="1"/>
          <p:nvPr userDrawn="1"/>
        </p:nvSpPr>
        <p:spPr>
          <a:xfrm>
            <a:off x="5043311" y="331016"/>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PREVENT</a:t>
            </a:r>
            <a:endParaRPr lang="en-US" sz="900" b="1" spc="225" dirty="0">
              <a:solidFill>
                <a:schemeClr val="tx1"/>
              </a:solidFill>
              <a:latin typeface="Franklin Gothic Heavy" panose="020B09030201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C09AC43-870E-4650-5BDC-120F5C2C1EAF}"/>
              </a:ext>
            </a:extLst>
          </p:cNvPr>
          <p:cNvSpPr txBox="1"/>
          <p:nvPr userDrawn="1"/>
        </p:nvSpPr>
        <p:spPr>
          <a:xfrm>
            <a:off x="7246671" y="331016"/>
            <a:ext cx="105328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SUSTAIN</a:t>
            </a:r>
            <a:endParaRPr lang="en-US" sz="900" b="1" spc="225" dirty="0">
              <a:solidFill>
                <a:schemeClr val="tx1"/>
              </a:solidFill>
              <a:latin typeface="Franklin Gothic Heavy" panose="020B09030201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521C8550-5035-5923-1C6F-0F917FDE172C}"/>
              </a:ext>
            </a:extLst>
          </p:cNvPr>
          <p:cNvSpPr/>
          <p:nvPr/>
        </p:nvSpPr>
        <p:spPr>
          <a:xfrm>
            <a:off x="318744" y="967849"/>
            <a:ext cx="2057400" cy="553043"/>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solidFill>
            </a:endParaRPr>
          </a:p>
        </p:txBody>
      </p:sp>
      <p:sp>
        <p:nvSpPr>
          <p:cNvPr id="60" name="Arrow: Down 59">
            <a:extLst>
              <a:ext uri="{FF2B5EF4-FFF2-40B4-BE49-F238E27FC236}">
                <a16:creationId xmlns:a16="http://schemas.microsoft.com/office/drawing/2014/main" id="{D58DD18B-C58B-47E3-3B44-28E4C1EEF384}"/>
              </a:ext>
            </a:extLst>
          </p:cNvPr>
          <p:cNvSpPr/>
          <p:nvPr/>
        </p:nvSpPr>
        <p:spPr>
          <a:xfrm flipV="1">
            <a:off x="388917" y="1077108"/>
            <a:ext cx="137160" cy="13826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lowchart: Off-page Connector 54">
            <a:extLst>
              <a:ext uri="{FF2B5EF4-FFF2-40B4-BE49-F238E27FC236}">
                <a16:creationId xmlns:a16="http://schemas.microsoft.com/office/drawing/2014/main" id="{90F356E9-DBAE-D98C-0EA8-9E17DF1C446B}"/>
              </a:ext>
            </a:extLst>
          </p:cNvPr>
          <p:cNvSpPr/>
          <p:nvPr/>
        </p:nvSpPr>
        <p:spPr>
          <a:xfrm flipV="1">
            <a:off x="305090" y="1373258"/>
            <a:ext cx="2084529" cy="414782"/>
          </a:xfrm>
          <a:prstGeom prst="flowChartOffpage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TextBox 55">
            <a:extLst>
              <a:ext uri="{FF2B5EF4-FFF2-40B4-BE49-F238E27FC236}">
                <a16:creationId xmlns:a16="http://schemas.microsoft.com/office/drawing/2014/main" id="{CF3E130B-4491-7203-644F-D09BBD012607}"/>
              </a:ext>
            </a:extLst>
          </p:cNvPr>
          <p:cNvSpPr txBox="1"/>
          <p:nvPr/>
        </p:nvSpPr>
        <p:spPr>
          <a:xfrm>
            <a:off x="474634" y="1465936"/>
            <a:ext cx="1724306"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Treat 40 million people </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by 2022</a:t>
            </a:r>
          </a:p>
        </p:txBody>
      </p:sp>
      <p:pic>
        <p:nvPicPr>
          <p:cNvPr id="57" name="Graphic 56">
            <a:extLst>
              <a:ext uri="{FF2B5EF4-FFF2-40B4-BE49-F238E27FC236}">
                <a16:creationId xmlns:a16="http://schemas.microsoft.com/office/drawing/2014/main" id="{DA9F8DC4-2E9B-BFA6-937A-EE02DFA278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59693" y="1526592"/>
            <a:ext cx="232361" cy="199042"/>
          </a:xfrm>
          <a:prstGeom prst="rect">
            <a:avLst/>
          </a:prstGeom>
        </p:spPr>
      </p:pic>
      <p:sp>
        <p:nvSpPr>
          <p:cNvPr id="66" name="Rectangle 65">
            <a:extLst>
              <a:ext uri="{FF2B5EF4-FFF2-40B4-BE49-F238E27FC236}">
                <a16:creationId xmlns:a16="http://schemas.microsoft.com/office/drawing/2014/main" id="{8FBC2249-521F-578C-C61F-B447F5AA4F58}"/>
              </a:ext>
            </a:extLst>
          </p:cNvPr>
          <p:cNvSpPr/>
          <p:nvPr/>
        </p:nvSpPr>
        <p:spPr>
          <a:xfrm>
            <a:off x="2462190" y="967849"/>
            <a:ext cx="2057400" cy="55304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Arrow: Down 67">
            <a:extLst>
              <a:ext uri="{FF2B5EF4-FFF2-40B4-BE49-F238E27FC236}">
                <a16:creationId xmlns:a16="http://schemas.microsoft.com/office/drawing/2014/main" id="{DD7B2E8C-D796-F66D-7432-22CD17AFCF3E}"/>
              </a:ext>
            </a:extLst>
          </p:cNvPr>
          <p:cNvSpPr/>
          <p:nvPr/>
        </p:nvSpPr>
        <p:spPr>
          <a:xfrm flipV="1">
            <a:off x="2557986" y="1077108"/>
            <a:ext cx="137160" cy="138261"/>
          </a:xfrm>
          <a:prstGeom prst="downArrow">
            <a:avLst>
              <a:gd name="adj1" fmla="val 50000"/>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lowchart: Off-page Connector 62">
            <a:extLst>
              <a:ext uri="{FF2B5EF4-FFF2-40B4-BE49-F238E27FC236}">
                <a16:creationId xmlns:a16="http://schemas.microsoft.com/office/drawing/2014/main" id="{C82F18FA-739D-35B3-8542-AC8899F47EB0}"/>
              </a:ext>
            </a:extLst>
          </p:cNvPr>
          <p:cNvSpPr/>
          <p:nvPr/>
        </p:nvSpPr>
        <p:spPr>
          <a:xfrm flipV="1">
            <a:off x="2449437" y="1395794"/>
            <a:ext cx="2084529" cy="414782"/>
          </a:xfrm>
          <a:prstGeom prst="flowChartOffpage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64" name="TextBox 63">
            <a:extLst>
              <a:ext uri="{FF2B5EF4-FFF2-40B4-BE49-F238E27FC236}">
                <a16:creationId xmlns:a16="http://schemas.microsoft.com/office/drawing/2014/main" id="{66C1D3C7-23DD-FA31-B8A8-6674DF13533E}"/>
              </a:ext>
            </a:extLst>
          </p:cNvPr>
          <p:cNvSpPr txBox="1"/>
          <p:nvPr/>
        </p:nvSpPr>
        <p:spPr>
          <a:xfrm>
            <a:off x="2909932" y="1535207"/>
            <a:ext cx="1349624" cy="219291"/>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Treat success 90%</a:t>
            </a:r>
          </a:p>
        </p:txBody>
      </p:sp>
      <p:pic>
        <p:nvPicPr>
          <p:cNvPr id="65" name="Graphic 64">
            <a:extLst>
              <a:ext uri="{FF2B5EF4-FFF2-40B4-BE49-F238E27FC236}">
                <a16:creationId xmlns:a16="http://schemas.microsoft.com/office/drawing/2014/main" id="{C61AD173-7256-91AE-F364-E40144BE15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543202" y="1533947"/>
            <a:ext cx="232361" cy="199042"/>
          </a:xfrm>
          <a:prstGeom prst="rect">
            <a:avLst/>
          </a:prstGeom>
        </p:spPr>
      </p:pic>
      <p:sp>
        <p:nvSpPr>
          <p:cNvPr id="74" name="Rectangle 73">
            <a:extLst>
              <a:ext uri="{FF2B5EF4-FFF2-40B4-BE49-F238E27FC236}">
                <a16:creationId xmlns:a16="http://schemas.microsoft.com/office/drawing/2014/main" id="{B32C7190-C15A-3D3E-B689-6215F7139133}"/>
              </a:ext>
            </a:extLst>
          </p:cNvPr>
          <p:cNvSpPr/>
          <p:nvPr/>
        </p:nvSpPr>
        <p:spPr>
          <a:xfrm>
            <a:off x="4632027" y="967849"/>
            <a:ext cx="2052285" cy="5530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6" name="Arrow: Down 75">
            <a:extLst>
              <a:ext uri="{FF2B5EF4-FFF2-40B4-BE49-F238E27FC236}">
                <a16:creationId xmlns:a16="http://schemas.microsoft.com/office/drawing/2014/main" id="{3551E99A-97EA-D2CB-A1A8-7D4B2CB95F97}"/>
              </a:ext>
            </a:extLst>
          </p:cNvPr>
          <p:cNvSpPr/>
          <p:nvPr/>
        </p:nvSpPr>
        <p:spPr>
          <a:xfrm flipV="1">
            <a:off x="4736267" y="1077108"/>
            <a:ext cx="137160" cy="138261"/>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Flowchart: Off-page Connector 70">
            <a:extLst>
              <a:ext uri="{FF2B5EF4-FFF2-40B4-BE49-F238E27FC236}">
                <a16:creationId xmlns:a16="http://schemas.microsoft.com/office/drawing/2014/main" id="{A12FE00C-A68A-D948-361F-C296746EB7E2}"/>
              </a:ext>
            </a:extLst>
          </p:cNvPr>
          <p:cNvSpPr/>
          <p:nvPr/>
        </p:nvSpPr>
        <p:spPr>
          <a:xfrm flipV="1">
            <a:off x="4616383" y="1395794"/>
            <a:ext cx="2084832" cy="414782"/>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72" name="TextBox 71">
            <a:extLst>
              <a:ext uri="{FF2B5EF4-FFF2-40B4-BE49-F238E27FC236}">
                <a16:creationId xmlns:a16="http://schemas.microsoft.com/office/drawing/2014/main" id="{DF4CAA7F-281F-4724-4A27-B50303301DDA}"/>
              </a:ext>
            </a:extLst>
          </p:cNvPr>
          <p:cNvSpPr txBox="1"/>
          <p:nvPr/>
        </p:nvSpPr>
        <p:spPr>
          <a:xfrm>
            <a:off x="4893001" y="1471511"/>
            <a:ext cx="1665083"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30 million on TB </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preventative treatment (TPT)</a:t>
            </a:r>
          </a:p>
        </p:txBody>
      </p:sp>
      <p:pic>
        <p:nvPicPr>
          <p:cNvPr id="73" name="Graphic 72">
            <a:extLst>
              <a:ext uri="{FF2B5EF4-FFF2-40B4-BE49-F238E27FC236}">
                <a16:creationId xmlns:a16="http://schemas.microsoft.com/office/drawing/2014/main" id="{E962766C-1DE2-8273-A2DE-CB1B9214B4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669514" y="1533947"/>
            <a:ext cx="232361" cy="199042"/>
          </a:xfrm>
          <a:prstGeom prst="rect">
            <a:avLst/>
          </a:prstGeom>
        </p:spPr>
      </p:pic>
      <p:sp>
        <p:nvSpPr>
          <p:cNvPr id="82" name="Rectangle 81">
            <a:extLst>
              <a:ext uri="{FF2B5EF4-FFF2-40B4-BE49-F238E27FC236}">
                <a16:creationId xmlns:a16="http://schemas.microsoft.com/office/drawing/2014/main" id="{4ED0414F-7321-48E3-3DD4-1160E94C544E}"/>
              </a:ext>
            </a:extLst>
          </p:cNvPr>
          <p:cNvSpPr/>
          <p:nvPr/>
        </p:nvSpPr>
        <p:spPr>
          <a:xfrm>
            <a:off x="6777752" y="967849"/>
            <a:ext cx="2057400" cy="5530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4" name="Arrow: Down 83">
            <a:extLst>
              <a:ext uri="{FF2B5EF4-FFF2-40B4-BE49-F238E27FC236}">
                <a16:creationId xmlns:a16="http://schemas.microsoft.com/office/drawing/2014/main" id="{4E8C1195-90E8-5361-9A99-9C879AC63071}"/>
              </a:ext>
            </a:extLst>
          </p:cNvPr>
          <p:cNvSpPr/>
          <p:nvPr/>
        </p:nvSpPr>
        <p:spPr>
          <a:xfrm flipV="1">
            <a:off x="6852686" y="1077108"/>
            <a:ext cx="137160" cy="138261"/>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Flowchart: Off-page Connector 78">
            <a:extLst>
              <a:ext uri="{FF2B5EF4-FFF2-40B4-BE49-F238E27FC236}">
                <a16:creationId xmlns:a16="http://schemas.microsoft.com/office/drawing/2014/main" id="{5155BB4E-08AF-9437-988B-759E016E20BA}"/>
              </a:ext>
            </a:extLst>
          </p:cNvPr>
          <p:cNvSpPr/>
          <p:nvPr/>
        </p:nvSpPr>
        <p:spPr>
          <a:xfrm flipV="1">
            <a:off x="6764036" y="1395794"/>
            <a:ext cx="2084832" cy="414782"/>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80" name="TextBox 79">
            <a:extLst>
              <a:ext uri="{FF2B5EF4-FFF2-40B4-BE49-F238E27FC236}">
                <a16:creationId xmlns:a16="http://schemas.microsoft.com/office/drawing/2014/main" id="{4DE7F85B-C522-1F5D-6EF8-BEAF79029772}"/>
              </a:ext>
            </a:extLst>
          </p:cNvPr>
          <p:cNvSpPr txBox="1"/>
          <p:nvPr/>
        </p:nvSpPr>
        <p:spPr>
          <a:xfrm>
            <a:off x="7147257" y="1471511"/>
            <a:ext cx="1467087"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Global investments reach</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 $13 billion by 2022</a:t>
            </a:r>
          </a:p>
        </p:txBody>
      </p:sp>
      <p:pic>
        <p:nvPicPr>
          <p:cNvPr id="81" name="Graphic 80">
            <a:extLst>
              <a:ext uri="{FF2B5EF4-FFF2-40B4-BE49-F238E27FC236}">
                <a16:creationId xmlns:a16="http://schemas.microsoft.com/office/drawing/2014/main" id="{16763658-4C27-9E26-68A7-A8588A519B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833414" y="1537624"/>
            <a:ext cx="232361" cy="199042"/>
          </a:xfrm>
          <a:prstGeom prst="rect">
            <a:avLst/>
          </a:prstGeom>
        </p:spPr>
      </p:pic>
      <p:grpSp>
        <p:nvGrpSpPr>
          <p:cNvPr id="36" name="Group 35">
            <a:extLst>
              <a:ext uri="{FF2B5EF4-FFF2-40B4-BE49-F238E27FC236}">
                <a16:creationId xmlns:a16="http://schemas.microsoft.com/office/drawing/2014/main" id="{9C9B95C5-2558-9803-3E08-AE24921C5E9B}"/>
              </a:ext>
            </a:extLst>
          </p:cNvPr>
          <p:cNvGrpSpPr/>
          <p:nvPr/>
        </p:nvGrpSpPr>
        <p:grpSpPr>
          <a:xfrm>
            <a:off x="163908" y="124474"/>
            <a:ext cx="8810875" cy="1409473"/>
            <a:chOff x="218544" y="164645"/>
            <a:chExt cx="11747833" cy="1864336"/>
          </a:xfrm>
        </p:grpSpPr>
        <p:cxnSp>
          <p:nvCxnSpPr>
            <p:cNvPr id="125" name="Straight Connector 124">
              <a:extLst>
                <a:ext uri="{FF2B5EF4-FFF2-40B4-BE49-F238E27FC236}">
                  <a16:creationId xmlns:a16="http://schemas.microsoft.com/office/drawing/2014/main" id="{10A071DB-DE9A-E1ED-790B-47965256B769}"/>
                </a:ext>
              </a:extLst>
            </p:cNvPr>
            <p:cNvCxnSpPr>
              <a:cxnSpLocks/>
            </p:cNvCxnSpPr>
            <p:nvPr userDrawn="1"/>
          </p:nvCxnSpPr>
          <p:spPr>
            <a:xfrm>
              <a:off x="11966377" y="180669"/>
              <a:ext cx="0" cy="180916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520CA35-5CFA-EC8F-0951-84841C16871E}"/>
                </a:ext>
              </a:extLst>
            </p:cNvPr>
            <p:cNvCxnSpPr>
              <a:cxnSpLocks/>
            </p:cNvCxnSpPr>
            <p:nvPr userDrawn="1"/>
          </p:nvCxnSpPr>
          <p:spPr>
            <a:xfrm flipH="1">
              <a:off x="218544" y="164645"/>
              <a:ext cx="0" cy="186433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CE9B1F7-086A-1F51-03DB-71A6E8E5DDBA}"/>
                </a:ext>
              </a:extLst>
            </p:cNvPr>
            <p:cNvCxnSpPr>
              <a:cxnSpLocks/>
            </p:cNvCxnSpPr>
            <p:nvPr userDrawn="1"/>
          </p:nvCxnSpPr>
          <p:spPr>
            <a:xfrm>
              <a:off x="218544" y="164645"/>
              <a:ext cx="3701392" cy="16024"/>
            </a:xfrm>
            <a:prstGeom prst="straightConnector1">
              <a:avLst/>
            </a:prstGeom>
            <a:ln w="28575">
              <a:solidFill>
                <a:srgbClr val="0E256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D242CD6-3D21-D1BB-BBEA-339E5C226BE2}"/>
                </a:ext>
              </a:extLst>
            </p:cNvPr>
            <p:cNvCxnSpPr>
              <a:cxnSpLocks/>
            </p:cNvCxnSpPr>
            <p:nvPr userDrawn="1"/>
          </p:nvCxnSpPr>
          <p:spPr>
            <a:xfrm flipH="1" flipV="1">
              <a:off x="8293511" y="164645"/>
              <a:ext cx="3672866" cy="0"/>
            </a:xfrm>
            <a:prstGeom prst="straightConnector1">
              <a:avLst/>
            </a:prstGeom>
            <a:ln w="28575">
              <a:solidFill>
                <a:srgbClr val="0E256A"/>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948DF11D-CF18-12D9-E2F4-86AE72DD2F13}"/>
              </a:ext>
            </a:extLst>
          </p:cNvPr>
          <p:cNvSpPr txBox="1"/>
          <p:nvPr/>
        </p:nvSpPr>
        <p:spPr>
          <a:xfrm>
            <a:off x="3013440" y="324870"/>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CURE</a:t>
            </a:r>
            <a:endParaRPr lang="en-US" sz="900" b="1" spc="225" dirty="0">
              <a:solidFill>
                <a:schemeClr val="tx1"/>
              </a:solidFill>
              <a:latin typeface="Franklin Gothic Heavy" panose="020B0903020102020204" pitchFamily="34" charset="0"/>
              <a:cs typeface="Arial" panose="020B0604020202020204" pitchFamily="34" charset="0"/>
            </a:endParaRPr>
          </a:p>
        </p:txBody>
      </p:sp>
      <p:grpSp>
        <p:nvGrpSpPr>
          <p:cNvPr id="140" name="Group 139">
            <a:extLst>
              <a:ext uri="{FF2B5EF4-FFF2-40B4-BE49-F238E27FC236}">
                <a16:creationId xmlns:a16="http://schemas.microsoft.com/office/drawing/2014/main" id="{531B1B2F-482B-C7F2-127A-C2DBE589421A}"/>
              </a:ext>
            </a:extLst>
          </p:cNvPr>
          <p:cNvGrpSpPr/>
          <p:nvPr/>
        </p:nvGrpSpPr>
        <p:grpSpPr>
          <a:xfrm>
            <a:off x="2468272" y="3945281"/>
            <a:ext cx="2097395" cy="1147985"/>
            <a:chOff x="3234839" y="5186984"/>
            <a:chExt cx="2796526" cy="1518462"/>
          </a:xfrm>
        </p:grpSpPr>
        <p:sp>
          <p:nvSpPr>
            <p:cNvPr id="141" name="Rectangle 140">
              <a:extLst>
                <a:ext uri="{FF2B5EF4-FFF2-40B4-BE49-F238E27FC236}">
                  <a16:creationId xmlns:a16="http://schemas.microsoft.com/office/drawing/2014/main" id="{5EB5E449-BFF4-55CB-C076-96C7064B3C28}"/>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42" name="TextBox 141">
              <a:extLst>
                <a:ext uri="{FF2B5EF4-FFF2-40B4-BE49-F238E27FC236}">
                  <a16:creationId xmlns:a16="http://schemas.microsoft.com/office/drawing/2014/main" id="{88F56C14-0EBF-5F76-DED1-7F15A4699E45}"/>
                </a:ext>
              </a:extLst>
            </p:cNvPr>
            <p:cNvSpPr txBox="1"/>
            <p:nvPr userDrawn="1"/>
          </p:nvSpPr>
          <p:spPr>
            <a:xfrm rot="16200000">
              <a:off x="5312003"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43" name="Isosceles Triangle 131">
              <a:extLst>
                <a:ext uri="{FF2B5EF4-FFF2-40B4-BE49-F238E27FC236}">
                  <a16:creationId xmlns:a16="http://schemas.microsoft.com/office/drawing/2014/main" id="{4C115825-7A72-3FFD-341F-581CA78C9D49}"/>
                </a:ext>
              </a:extLst>
            </p:cNvPr>
            <p:cNvSpPr/>
            <p:nvPr userDrawn="1"/>
          </p:nvSpPr>
          <p:spPr>
            <a:xfrm rot="3504354">
              <a:off x="5438383"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4" name="Graphic 143" descr="Network outline">
              <a:extLst>
                <a:ext uri="{FF2B5EF4-FFF2-40B4-BE49-F238E27FC236}">
                  <a16:creationId xmlns:a16="http://schemas.microsoft.com/office/drawing/2014/main" id="{715C5FB1-E306-9E1B-CFF7-AE074EB2FF0E}"/>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665335" y="5341396"/>
              <a:ext cx="312704" cy="312704"/>
            </a:xfrm>
            <a:prstGeom prst="rect">
              <a:avLst/>
            </a:prstGeom>
          </p:spPr>
        </p:pic>
      </p:grpSp>
      <p:grpSp>
        <p:nvGrpSpPr>
          <p:cNvPr id="145" name="Group 144">
            <a:extLst>
              <a:ext uri="{FF2B5EF4-FFF2-40B4-BE49-F238E27FC236}">
                <a16:creationId xmlns:a16="http://schemas.microsoft.com/office/drawing/2014/main" id="{45F73127-6C68-FD5A-7B71-71D47698F4D2}"/>
              </a:ext>
            </a:extLst>
          </p:cNvPr>
          <p:cNvGrpSpPr/>
          <p:nvPr/>
        </p:nvGrpSpPr>
        <p:grpSpPr>
          <a:xfrm>
            <a:off x="299460" y="3945281"/>
            <a:ext cx="2102878" cy="1147985"/>
            <a:chOff x="3234839" y="5186984"/>
            <a:chExt cx="2803837" cy="1518462"/>
          </a:xfrm>
        </p:grpSpPr>
        <p:sp>
          <p:nvSpPr>
            <p:cNvPr id="146" name="Rectangle 145">
              <a:extLst>
                <a:ext uri="{FF2B5EF4-FFF2-40B4-BE49-F238E27FC236}">
                  <a16:creationId xmlns:a16="http://schemas.microsoft.com/office/drawing/2014/main" id="{94B27A1C-DF5E-BC81-A2E0-24A29FFAC31C}"/>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47" name="TextBox 146">
              <a:extLst>
                <a:ext uri="{FF2B5EF4-FFF2-40B4-BE49-F238E27FC236}">
                  <a16:creationId xmlns:a16="http://schemas.microsoft.com/office/drawing/2014/main" id="{818081A0-008B-00AB-94E4-329595F1E18B}"/>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48" name="Isosceles Triangle 131">
              <a:extLst>
                <a:ext uri="{FF2B5EF4-FFF2-40B4-BE49-F238E27FC236}">
                  <a16:creationId xmlns:a16="http://schemas.microsoft.com/office/drawing/2014/main" id="{B8D6ED18-7508-F896-B117-B6D599FA0D85}"/>
                </a:ext>
              </a:extLst>
            </p:cNvPr>
            <p:cNvSpPr/>
            <p:nvPr userDrawn="1"/>
          </p:nvSpPr>
          <p:spPr>
            <a:xfrm rot="3504354">
              <a:off x="5445694"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9" name="Graphic 148" descr="Network outline">
              <a:extLst>
                <a:ext uri="{FF2B5EF4-FFF2-40B4-BE49-F238E27FC236}">
                  <a16:creationId xmlns:a16="http://schemas.microsoft.com/office/drawing/2014/main" id="{D3E33977-F46C-7CE0-3812-DDB5287503E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665335" y="5341396"/>
              <a:ext cx="312704" cy="312704"/>
            </a:xfrm>
            <a:prstGeom prst="rect">
              <a:avLst/>
            </a:prstGeom>
          </p:spPr>
        </p:pic>
      </p:grpSp>
      <p:grpSp>
        <p:nvGrpSpPr>
          <p:cNvPr id="152" name="Group 151">
            <a:extLst>
              <a:ext uri="{FF2B5EF4-FFF2-40B4-BE49-F238E27FC236}">
                <a16:creationId xmlns:a16="http://schemas.microsoft.com/office/drawing/2014/main" id="{C30ECE0D-F965-102E-11F1-E36EDD013146}"/>
              </a:ext>
            </a:extLst>
          </p:cNvPr>
          <p:cNvGrpSpPr/>
          <p:nvPr/>
        </p:nvGrpSpPr>
        <p:grpSpPr>
          <a:xfrm>
            <a:off x="4618418" y="3945281"/>
            <a:ext cx="2096346" cy="1147985"/>
            <a:chOff x="3234839" y="5186984"/>
            <a:chExt cx="2795128" cy="1518462"/>
          </a:xfrm>
        </p:grpSpPr>
        <p:sp>
          <p:nvSpPr>
            <p:cNvPr id="153" name="Rectangle 152">
              <a:extLst>
                <a:ext uri="{FF2B5EF4-FFF2-40B4-BE49-F238E27FC236}">
                  <a16:creationId xmlns:a16="http://schemas.microsoft.com/office/drawing/2014/main" id="{AF2B4F91-AE19-5662-6C2F-D8D369027043}"/>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54" name="TextBox 153">
              <a:extLst>
                <a:ext uri="{FF2B5EF4-FFF2-40B4-BE49-F238E27FC236}">
                  <a16:creationId xmlns:a16="http://schemas.microsoft.com/office/drawing/2014/main" id="{36DCF0A8-7F47-1DCC-6068-98FD3DCBD73E}"/>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55" name="Isosceles Triangle 131">
              <a:extLst>
                <a:ext uri="{FF2B5EF4-FFF2-40B4-BE49-F238E27FC236}">
                  <a16:creationId xmlns:a16="http://schemas.microsoft.com/office/drawing/2014/main" id="{2DB7064B-D0B8-5EE0-D909-3A4699E090DE}"/>
                </a:ext>
              </a:extLst>
            </p:cNvPr>
            <p:cNvSpPr/>
            <p:nvPr userDrawn="1"/>
          </p:nvSpPr>
          <p:spPr>
            <a:xfrm rot="3504354">
              <a:off x="5436985"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6" name="Graphic 155" descr="Network outline">
              <a:extLst>
                <a:ext uri="{FF2B5EF4-FFF2-40B4-BE49-F238E27FC236}">
                  <a16:creationId xmlns:a16="http://schemas.microsoft.com/office/drawing/2014/main" id="{7398D85C-770D-859F-4391-A42CAF42B616}"/>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665335" y="5341396"/>
              <a:ext cx="312704" cy="312704"/>
            </a:xfrm>
            <a:prstGeom prst="rect">
              <a:avLst/>
            </a:prstGeom>
          </p:spPr>
        </p:pic>
      </p:grpSp>
      <p:grpSp>
        <p:nvGrpSpPr>
          <p:cNvPr id="157" name="Group 156">
            <a:extLst>
              <a:ext uri="{FF2B5EF4-FFF2-40B4-BE49-F238E27FC236}">
                <a16:creationId xmlns:a16="http://schemas.microsoft.com/office/drawing/2014/main" id="{F4F7463C-56D5-87F7-4387-525656FD4925}"/>
              </a:ext>
            </a:extLst>
          </p:cNvPr>
          <p:cNvGrpSpPr/>
          <p:nvPr/>
        </p:nvGrpSpPr>
        <p:grpSpPr>
          <a:xfrm>
            <a:off x="6772316" y="3945281"/>
            <a:ext cx="2096346" cy="1147985"/>
            <a:chOff x="3234839" y="5186984"/>
            <a:chExt cx="2795128" cy="1518462"/>
          </a:xfrm>
        </p:grpSpPr>
        <p:sp>
          <p:nvSpPr>
            <p:cNvPr id="158" name="Rectangle 157">
              <a:extLst>
                <a:ext uri="{FF2B5EF4-FFF2-40B4-BE49-F238E27FC236}">
                  <a16:creationId xmlns:a16="http://schemas.microsoft.com/office/drawing/2014/main" id="{875E2611-403C-59CD-575D-CBA84D73605F}"/>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59" name="TextBox 158">
              <a:extLst>
                <a:ext uri="{FF2B5EF4-FFF2-40B4-BE49-F238E27FC236}">
                  <a16:creationId xmlns:a16="http://schemas.microsoft.com/office/drawing/2014/main" id="{A6FF4BAC-6BAA-1B99-060C-10CDBAA2F7C8}"/>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60" name="Isosceles Triangle 131">
              <a:extLst>
                <a:ext uri="{FF2B5EF4-FFF2-40B4-BE49-F238E27FC236}">
                  <a16:creationId xmlns:a16="http://schemas.microsoft.com/office/drawing/2014/main" id="{7B1AEA4E-0360-7E07-0FEF-4CCB77E96017}"/>
                </a:ext>
              </a:extLst>
            </p:cNvPr>
            <p:cNvSpPr/>
            <p:nvPr userDrawn="1"/>
          </p:nvSpPr>
          <p:spPr>
            <a:xfrm rot="3504354">
              <a:off x="5436985"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1" name="Graphic 160" descr="Network outline">
              <a:extLst>
                <a:ext uri="{FF2B5EF4-FFF2-40B4-BE49-F238E27FC236}">
                  <a16:creationId xmlns:a16="http://schemas.microsoft.com/office/drawing/2014/main" id="{9882F5BA-BC07-B14E-233B-F6CB3DD9E90D}"/>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665335" y="5341396"/>
              <a:ext cx="312704" cy="312704"/>
            </a:xfrm>
            <a:prstGeom prst="rect">
              <a:avLst/>
            </a:prstGeom>
          </p:spPr>
        </p:pic>
      </p:grpSp>
      <p:grpSp>
        <p:nvGrpSpPr>
          <p:cNvPr id="163" name="Group 162">
            <a:extLst>
              <a:ext uri="{FF2B5EF4-FFF2-40B4-BE49-F238E27FC236}">
                <a16:creationId xmlns:a16="http://schemas.microsoft.com/office/drawing/2014/main" id="{A546C247-A93B-78DB-AACD-BFA63DE68676}"/>
              </a:ext>
            </a:extLst>
          </p:cNvPr>
          <p:cNvGrpSpPr/>
          <p:nvPr/>
        </p:nvGrpSpPr>
        <p:grpSpPr>
          <a:xfrm>
            <a:off x="2468273" y="3042393"/>
            <a:ext cx="2074835" cy="1002936"/>
            <a:chOff x="338317" y="4005393"/>
            <a:chExt cx="2766447" cy="1326602"/>
          </a:xfrm>
        </p:grpSpPr>
        <p:sp>
          <p:nvSpPr>
            <p:cNvPr id="164" name="Rectangle 163">
              <a:extLst>
                <a:ext uri="{FF2B5EF4-FFF2-40B4-BE49-F238E27FC236}">
                  <a16:creationId xmlns:a16="http://schemas.microsoft.com/office/drawing/2014/main" id="{7EC081C3-9A85-8B0F-587E-4898C22112C9}"/>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TextBox 164">
              <a:extLst>
                <a:ext uri="{FF2B5EF4-FFF2-40B4-BE49-F238E27FC236}">
                  <a16:creationId xmlns:a16="http://schemas.microsoft.com/office/drawing/2014/main" id="{508D0CA4-80B3-357C-644A-036A65E697F1}"/>
                </a:ext>
              </a:extLst>
            </p:cNvPr>
            <p:cNvSpPr txBox="1"/>
            <p:nvPr userDrawn="1"/>
          </p:nvSpPr>
          <p:spPr>
            <a:xfrm rot="16200000">
              <a:off x="2272186" y="4499416"/>
              <a:ext cx="1326602"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67" name="Group 166">
            <a:extLst>
              <a:ext uri="{FF2B5EF4-FFF2-40B4-BE49-F238E27FC236}">
                <a16:creationId xmlns:a16="http://schemas.microsoft.com/office/drawing/2014/main" id="{5149FFAA-AD12-AB69-0999-2C2FD08726B3}"/>
              </a:ext>
            </a:extLst>
          </p:cNvPr>
          <p:cNvGrpSpPr/>
          <p:nvPr/>
        </p:nvGrpSpPr>
        <p:grpSpPr>
          <a:xfrm>
            <a:off x="4618418" y="3042392"/>
            <a:ext cx="2074550" cy="971133"/>
            <a:chOff x="338317" y="4005393"/>
            <a:chExt cx="2766067" cy="1284536"/>
          </a:xfrm>
        </p:grpSpPr>
        <p:sp>
          <p:nvSpPr>
            <p:cNvPr id="168" name="Rectangle 167">
              <a:extLst>
                <a:ext uri="{FF2B5EF4-FFF2-40B4-BE49-F238E27FC236}">
                  <a16:creationId xmlns:a16="http://schemas.microsoft.com/office/drawing/2014/main" id="{7C59AA93-58BE-91B6-A327-FEBC0B73A88F}"/>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TextBox 168">
              <a:extLst>
                <a:ext uri="{FF2B5EF4-FFF2-40B4-BE49-F238E27FC236}">
                  <a16:creationId xmlns:a16="http://schemas.microsoft.com/office/drawing/2014/main" id="{092F6EE4-D388-B17D-7B5A-1FE46ABB0312}"/>
                </a:ext>
              </a:extLst>
            </p:cNvPr>
            <p:cNvSpPr txBox="1"/>
            <p:nvPr userDrawn="1"/>
          </p:nvSpPr>
          <p:spPr>
            <a:xfrm rot="16200000">
              <a:off x="2298602" y="4472620"/>
              <a:ext cx="1273009"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70" name="Group 169">
            <a:extLst>
              <a:ext uri="{FF2B5EF4-FFF2-40B4-BE49-F238E27FC236}">
                <a16:creationId xmlns:a16="http://schemas.microsoft.com/office/drawing/2014/main" id="{6557A8AB-4C8D-3ACA-BDBF-355D22E9AF71}"/>
              </a:ext>
            </a:extLst>
          </p:cNvPr>
          <p:cNvGrpSpPr/>
          <p:nvPr/>
        </p:nvGrpSpPr>
        <p:grpSpPr>
          <a:xfrm>
            <a:off x="6772316" y="3042392"/>
            <a:ext cx="2074551" cy="971134"/>
            <a:chOff x="338317" y="4005392"/>
            <a:chExt cx="2766069" cy="1284537"/>
          </a:xfrm>
        </p:grpSpPr>
        <p:sp>
          <p:nvSpPr>
            <p:cNvPr id="171" name="Rectangle 170">
              <a:extLst>
                <a:ext uri="{FF2B5EF4-FFF2-40B4-BE49-F238E27FC236}">
                  <a16:creationId xmlns:a16="http://schemas.microsoft.com/office/drawing/2014/main" id="{AFD93223-1C23-479C-EE8D-848F8939714E}"/>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TextBox 171">
              <a:extLst>
                <a:ext uri="{FF2B5EF4-FFF2-40B4-BE49-F238E27FC236}">
                  <a16:creationId xmlns:a16="http://schemas.microsoft.com/office/drawing/2014/main" id="{841CF2EF-9CBE-3F04-A7C5-6A988C1B24AD}"/>
                </a:ext>
              </a:extLst>
            </p:cNvPr>
            <p:cNvSpPr txBox="1"/>
            <p:nvPr userDrawn="1"/>
          </p:nvSpPr>
          <p:spPr>
            <a:xfrm rot="16200000">
              <a:off x="2298604" y="4472619"/>
              <a:ext cx="1273010"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82" name="Group 181">
            <a:extLst>
              <a:ext uri="{FF2B5EF4-FFF2-40B4-BE49-F238E27FC236}">
                <a16:creationId xmlns:a16="http://schemas.microsoft.com/office/drawing/2014/main" id="{820458B0-6AE3-D574-71BA-77932800FC9C}"/>
              </a:ext>
            </a:extLst>
          </p:cNvPr>
          <p:cNvGrpSpPr/>
          <p:nvPr/>
        </p:nvGrpSpPr>
        <p:grpSpPr>
          <a:xfrm>
            <a:off x="6772316" y="1840960"/>
            <a:ext cx="2085406" cy="1190131"/>
            <a:chOff x="421079" y="2421777"/>
            <a:chExt cx="2780541" cy="1574209"/>
          </a:xfrm>
        </p:grpSpPr>
        <p:sp>
          <p:nvSpPr>
            <p:cNvPr id="183" name="Rectangle 182">
              <a:extLst>
                <a:ext uri="{FF2B5EF4-FFF2-40B4-BE49-F238E27FC236}">
                  <a16:creationId xmlns:a16="http://schemas.microsoft.com/office/drawing/2014/main" id="{79301750-FD03-9B49-222C-80D4566E3E5E}"/>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84" name="TextBox 183">
              <a:extLst>
                <a:ext uri="{FF2B5EF4-FFF2-40B4-BE49-F238E27FC236}">
                  <a16:creationId xmlns:a16="http://schemas.microsoft.com/office/drawing/2014/main" id="{10C32B23-7B1F-F48D-E7E0-7F15A012DA4F}"/>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85" name="Group 184">
              <a:extLst>
                <a:ext uri="{FF2B5EF4-FFF2-40B4-BE49-F238E27FC236}">
                  <a16:creationId xmlns:a16="http://schemas.microsoft.com/office/drawing/2014/main" id="{FE89C551-CDBF-839C-E336-02B92C5E97CD}"/>
                </a:ext>
              </a:extLst>
            </p:cNvPr>
            <p:cNvGrpSpPr/>
            <p:nvPr userDrawn="1"/>
          </p:nvGrpSpPr>
          <p:grpSpPr>
            <a:xfrm>
              <a:off x="2650907" y="2421777"/>
              <a:ext cx="550713" cy="590151"/>
              <a:chOff x="2650907" y="2421777"/>
              <a:chExt cx="550713" cy="590151"/>
            </a:xfrm>
          </p:grpSpPr>
          <p:sp>
            <p:nvSpPr>
              <p:cNvPr id="186" name="Isosceles Triangle 30">
                <a:extLst>
                  <a:ext uri="{FF2B5EF4-FFF2-40B4-BE49-F238E27FC236}">
                    <a16:creationId xmlns:a16="http://schemas.microsoft.com/office/drawing/2014/main" id="{0A52CCF7-0AE1-0952-A9C8-C76EA0F4BA4E}"/>
                  </a:ext>
                </a:extLst>
              </p:cNvPr>
              <p:cNvSpPr/>
              <p:nvPr/>
            </p:nvSpPr>
            <p:spPr>
              <a:xfrm rot="15431948">
                <a:off x="2631188"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7" name="Graphic 186" descr="Speedometer Middle with solid fill">
                <a:extLst>
                  <a:ext uri="{FF2B5EF4-FFF2-40B4-BE49-F238E27FC236}">
                    <a16:creationId xmlns:a16="http://schemas.microsoft.com/office/drawing/2014/main" id="{412A0C5A-C734-8276-C871-4DC2EB9C59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61135" y="2481679"/>
                <a:ext cx="279391" cy="279391"/>
              </a:xfrm>
              <a:prstGeom prst="rect">
                <a:avLst/>
              </a:prstGeom>
            </p:spPr>
          </p:pic>
        </p:grpSp>
      </p:grpSp>
      <p:grpSp>
        <p:nvGrpSpPr>
          <p:cNvPr id="188" name="Group 187">
            <a:extLst>
              <a:ext uri="{FF2B5EF4-FFF2-40B4-BE49-F238E27FC236}">
                <a16:creationId xmlns:a16="http://schemas.microsoft.com/office/drawing/2014/main" id="{639232F2-EB07-AFC4-BA02-950FBA7810C0}"/>
              </a:ext>
            </a:extLst>
          </p:cNvPr>
          <p:cNvGrpSpPr/>
          <p:nvPr/>
        </p:nvGrpSpPr>
        <p:grpSpPr>
          <a:xfrm>
            <a:off x="4618418" y="1840960"/>
            <a:ext cx="2085406" cy="1190131"/>
            <a:chOff x="421079" y="2421777"/>
            <a:chExt cx="2780541" cy="1574209"/>
          </a:xfrm>
        </p:grpSpPr>
        <p:sp>
          <p:nvSpPr>
            <p:cNvPr id="189" name="Rectangle 188">
              <a:extLst>
                <a:ext uri="{FF2B5EF4-FFF2-40B4-BE49-F238E27FC236}">
                  <a16:creationId xmlns:a16="http://schemas.microsoft.com/office/drawing/2014/main" id="{C315B34A-EBA1-B544-D869-D071DA4C9DC2}"/>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90" name="TextBox 189">
              <a:extLst>
                <a:ext uri="{FF2B5EF4-FFF2-40B4-BE49-F238E27FC236}">
                  <a16:creationId xmlns:a16="http://schemas.microsoft.com/office/drawing/2014/main" id="{14663E86-DEBF-6D37-B132-3B21FC256596}"/>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91" name="Group 190">
              <a:extLst>
                <a:ext uri="{FF2B5EF4-FFF2-40B4-BE49-F238E27FC236}">
                  <a16:creationId xmlns:a16="http://schemas.microsoft.com/office/drawing/2014/main" id="{ED441D18-3DA2-0E7D-2F39-52D93E2554F5}"/>
                </a:ext>
              </a:extLst>
            </p:cNvPr>
            <p:cNvGrpSpPr/>
            <p:nvPr userDrawn="1"/>
          </p:nvGrpSpPr>
          <p:grpSpPr>
            <a:xfrm>
              <a:off x="2650907" y="2421777"/>
              <a:ext cx="550713" cy="590151"/>
              <a:chOff x="2650907" y="2421777"/>
              <a:chExt cx="550713" cy="590151"/>
            </a:xfrm>
          </p:grpSpPr>
          <p:sp>
            <p:nvSpPr>
              <p:cNvPr id="192" name="Isosceles Triangle 30">
                <a:extLst>
                  <a:ext uri="{FF2B5EF4-FFF2-40B4-BE49-F238E27FC236}">
                    <a16:creationId xmlns:a16="http://schemas.microsoft.com/office/drawing/2014/main" id="{0A32B59B-80C6-9A04-FB74-5E1298117C1C}"/>
                  </a:ext>
                </a:extLst>
              </p:cNvPr>
              <p:cNvSpPr/>
              <p:nvPr/>
            </p:nvSpPr>
            <p:spPr>
              <a:xfrm rot="15431948">
                <a:off x="2631188"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3" name="Graphic 192" descr="Speedometer Middle with solid fill">
                <a:extLst>
                  <a:ext uri="{FF2B5EF4-FFF2-40B4-BE49-F238E27FC236}">
                    <a16:creationId xmlns:a16="http://schemas.microsoft.com/office/drawing/2014/main" id="{A99ECD0C-CB1C-BED1-B56C-0B646352BA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61135" y="2481679"/>
                <a:ext cx="279391" cy="279391"/>
              </a:xfrm>
              <a:prstGeom prst="rect">
                <a:avLst/>
              </a:prstGeom>
            </p:spPr>
          </p:pic>
        </p:grpSp>
      </p:grpSp>
      <p:grpSp>
        <p:nvGrpSpPr>
          <p:cNvPr id="194" name="Group 193">
            <a:extLst>
              <a:ext uri="{FF2B5EF4-FFF2-40B4-BE49-F238E27FC236}">
                <a16:creationId xmlns:a16="http://schemas.microsoft.com/office/drawing/2014/main" id="{C4C01087-1554-FC8D-36C8-4FF5479CD6EB}"/>
              </a:ext>
            </a:extLst>
          </p:cNvPr>
          <p:cNvGrpSpPr/>
          <p:nvPr/>
        </p:nvGrpSpPr>
        <p:grpSpPr>
          <a:xfrm>
            <a:off x="2468272" y="1840960"/>
            <a:ext cx="2093381" cy="1190131"/>
            <a:chOff x="421079" y="2421777"/>
            <a:chExt cx="2791174" cy="1574209"/>
          </a:xfrm>
        </p:grpSpPr>
        <p:sp>
          <p:nvSpPr>
            <p:cNvPr id="195" name="Rectangle 194">
              <a:extLst>
                <a:ext uri="{FF2B5EF4-FFF2-40B4-BE49-F238E27FC236}">
                  <a16:creationId xmlns:a16="http://schemas.microsoft.com/office/drawing/2014/main" id="{6966598A-C9AA-5FD6-0B88-6994004A31AC}"/>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96" name="TextBox 195">
              <a:extLst>
                <a:ext uri="{FF2B5EF4-FFF2-40B4-BE49-F238E27FC236}">
                  <a16:creationId xmlns:a16="http://schemas.microsoft.com/office/drawing/2014/main" id="{4B5C050B-49A2-D14B-9447-77F7B42815BD}"/>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97" name="Group 196">
              <a:extLst>
                <a:ext uri="{FF2B5EF4-FFF2-40B4-BE49-F238E27FC236}">
                  <a16:creationId xmlns:a16="http://schemas.microsoft.com/office/drawing/2014/main" id="{2FA853F0-FBF6-7BC9-A9E9-F44BFB3F1029}"/>
                </a:ext>
              </a:extLst>
            </p:cNvPr>
            <p:cNvGrpSpPr/>
            <p:nvPr userDrawn="1"/>
          </p:nvGrpSpPr>
          <p:grpSpPr>
            <a:xfrm>
              <a:off x="2661540" y="2421777"/>
              <a:ext cx="550713" cy="590151"/>
              <a:chOff x="2661540" y="2421777"/>
              <a:chExt cx="550713" cy="590151"/>
            </a:xfrm>
          </p:grpSpPr>
          <p:sp>
            <p:nvSpPr>
              <p:cNvPr id="198" name="Isosceles Triangle 30">
                <a:extLst>
                  <a:ext uri="{FF2B5EF4-FFF2-40B4-BE49-F238E27FC236}">
                    <a16:creationId xmlns:a16="http://schemas.microsoft.com/office/drawing/2014/main" id="{099D5C3D-17C9-BA88-C496-4CD9EC4428F3}"/>
                  </a:ext>
                </a:extLst>
              </p:cNvPr>
              <p:cNvSpPr/>
              <p:nvPr/>
            </p:nvSpPr>
            <p:spPr>
              <a:xfrm rot="15431948">
                <a:off x="2641821"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9" name="Graphic 198" descr="Speedometer Middle with solid fill">
                <a:extLst>
                  <a:ext uri="{FF2B5EF4-FFF2-40B4-BE49-F238E27FC236}">
                    <a16:creationId xmlns:a16="http://schemas.microsoft.com/office/drawing/2014/main" id="{F347EE7E-F4E9-DE75-8215-886AEBD689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61135" y="2481679"/>
                <a:ext cx="279391" cy="279391"/>
              </a:xfrm>
              <a:prstGeom prst="rect">
                <a:avLst/>
              </a:prstGeom>
            </p:spPr>
          </p:pic>
        </p:grpSp>
      </p:grpSp>
      <p:grpSp>
        <p:nvGrpSpPr>
          <p:cNvPr id="212" name="Group 211">
            <a:extLst>
              <a:ext uri="{FF2B5EF4-FFF2-40B4-BE49-F238E27FC236}">
                <a16:creationId xmlns:a16="http://schemas.microsoft.com/office/drawing/2014/main" id="{FF77C6C9-49B0-5B54-4AB8-1C16958EC65D}"/>
              </a:ext>
            </a:extLst>
          </p:cNvPr>
          <p:cNvGrpSpPr/>
          <p:nvPr/>
        </p:nvGrpSpPr>
        <p:grpSpPr>
          <a:xfrm>
            <a:off x="2211133" y="1771178"/>
            <a:ext cx="6495713" cy="138261"/>
            <a:chOff x="616257" y="2360232"/>
            <a:chExt cx="8660951" cy="182880"/>
          </a:xfrm>
        </p:grpSpPr>
        <p:cxnSp>
          <p:nvCxnSpPr>
            <p:cNvPr id="130" name="Straight Arrow Connector 129">
              <a:extLst>
                <a:ext uri="{FF2B5EF4-FFF2-40B4-BE49-F238E27FC236}">
                  <a16:creationId xmlns:a16="http://schemas.microsoft.com/office/drawing/2014/main" id="{879301EB-6EEA-44D7-A496-CA900AB0DB2D}"/>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B11F1AC-68BC-1177-1E8F-60BE476AC1AB}"/>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F70C66E4-E52F-8D20-29E2-BDB9B99C0297}"/>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A0082BA0-4EFD-7DB7-900A-465F9477FF36}"/>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3997E4E4-56B2-B0E3-B5E0-918DABF0EB1A}"/>
              </a:ext>
            </a:extLst>
          </p:cNvPr>
          <p:cNvGrpSpPr/>
          <p:nvPr/>
        </p:nvGrpSpPr>
        <p:grpSpPr>
          <a:xfrm>
            <a:off x="2232218" y="2917943"/>
            <a:ext cx="6495713" cy="138261"/>
            <a:chOff x="616257" y="2360232"/>
            <a:chExt cx="8660951" cy="182880"/>
          </a:xfrm>
        </p:grpSpPr>
        <p:cxnSp>
          <p:nvCxnSpPr>
            <p:cNvPr id="214" name="Straight Arrow Connector 213">
              <a:extLst>
                <a:ext uri="{FF2B5EF4-FFF2-40B4-BE49-F238E27FC236}">
                  <a16:creationId xmlns:a16="http://schemas.microsoft.com/office/drawing/2014/main" id="{826458F9-8577-38EC-E477-FE77C7E64A28}"/>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20659F6D-51EB-2543-AD37-7E9B4A397AD7}"/>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9CD47C2D-6140-76A9-07B9-264B4DBBAFDE}"/>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BD2EAEC-4D98-AE19-7182-9D10EBB83C86}"/>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383551CF-C728-F1C4-D811-65EE5691353D}"/>
              </a:ext>
            </a:extLst>
          </p:cNvPr>
          <p:cNvGrpSpPr/>
          <p:nvPr/>
        </p:nvGrpSpPr>
        <p:grpSpPr>
          <a:xfrm>
            <a:off x="2232218" y="3961291"/>
            <a:ext cx="6495713" cy="138261"/>
            <a:chOff x="616257" y="2360232"/>
            <a:chExt cx="8660951" cy="182880"/>
          </a:xfrm>
        </p:grpSpPr>
        <p:cxnSp>
          <p:nvCxnSpPr>
            <p:cNvPr id="219" name="Straight Arrow Connector 218">
              <a:extLst>
                <a:ext uri="{FF2B5EF4-FFF2-40B4-BE49-F238E27FC236}">
                  <a16:creationId xmlns:a16="http://schemas.microsoft.com/office/drawing/2014/main" id="{2755BE28-0A62-B6D5-FD13-2068CC4D1FE5}"/>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8FB35B71-E750-E658-66E7-85C1273F6DE9}"/>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E5199EBE-597A-F183-424F-00E0517FD01F}"/>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DA657539-0AE6-0A6A-C84F-EA9E36295197}"/>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224" name="Text Placeholder 223">
            <a:extLst>
              <a:ext uri="{FF2B5EF4-FFF2-40B4-BE49-F238E27FC236}">
                <a16:creationId xmlns:a16="http://schemas.microsoft.com/office/drawing/2014/main" id="{BFF512B5-763A-BAF5-8265-0F6067D99802}"/>
              </a:ext>
            </a:extLst>
          </p:cNvPr>
          <p:cNvSpPr>
            <a:spLocks noGrp="1"/>
          </p:cNvSpPr>
          <p:nvPr>
            <p:ph type="body" sz="quarter" idx="10" hasCustomPrompt="1"/>
          </p:nvPr>
        </p:nvSpPr>
        <p:spPr>
          <a:xfrm>
            <a:off x="421482"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25" name="Text Placeholder 223">
            <a:extLst>
              <a:ext uri="{FF2B5EF4-FFF2-40B4-BE49-F238E27FC236}">
                <a16:creationId xmlns:a16="http://schemas.microsoft.com/office/drawing/2014/main" id="{E5AA2C8D-D635-995F-B4AC-C32573BFE180}"/>
              </a:ext>
            </a:extLst>
          </p:cNvPr>
          <p:cNvSpPr>
            <a:spLocks noGrp="1"/>
          </p:cNvSpPr>
          <p:nvPr>
            <p:ph type="body" sz="quarter" idx="11" hasCustomPrompt="1"/>
          </p:nvPr>
        </p:nvSpPr>
        <p:spPr>
          <a:xfrm>
            <a:off x="421482"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6" name="Text Placeholder 223">
            <a:extLst>
              <a:ext uri="{FF2B5EF4-FFF2-40B4-BE49-F238E27FC236}">
                <a16:creationId xmlns:a16="http://schemas.microsoft.com/office/drawing/2014/main" id="{CA40ADBB-7940-35C7-2FB8-1975FA120C0B}"/>
              </a:ext>
            </a:extLst>
          </p:cNvPr>
          <p:cNvSpPr>
            <a:spLocks noGrp="1"/>
          </p:cNvSpPr>
          <p:nvPr>
            <p:ph type="body" sz="quarter" idx="12" hasCustomPrompt="1"/>
          </p:nvPr>
        </p:nvSpPr>
        <p:spPr>
          <a:xfrm>
            <a:off x="421482"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7" name="Text Placeholder 223">
            <a:extLst>
              <a:ext uri="{FF2B5EF4-FFF2-40B4-BE49-F238E27FC236}">
                <a16:creationId xmlns:a16="http://schemas.microsoft.com/office/drawing/2014/main" id="{6DAB0A95-4822-3ED0-D660-FBC3114A0779}"/>
              </a:ext>
            </a:extLst>
          </p:cNvPr>
          <p:cNvSpPr>
            <a:spLocks noGrp="1"/>
          </p:cNvSpPr>
          <p:nvPr>
            <p:ph type="body" sz="quarter" idx="13" hasCustomPrompt="1"/>
          </p:nvPr>
        </p:nvSpPr>
        <p:spPr>
          <a:xfrm>
            <a:off x="2628250"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28" name="Text Placeholder 223">
            <a:extLst>
              <a:ext uri="{FF2B5EF4-FFF2-40B4-BE49-F238E27FC236}">
                <a16:creationId xmlns:a16="http://schemas.microsoft.com/office/drawing/2014/main" id="{CFB85E50-C1B2-4395-9C3F-F1781E8D6531}"/>
              </a:ext>
            </a:extLst>
          </p:cNvPr>
          <p:cNvSpPr>
            <a:spLocks noGrp="1"/>
          </p:cNvSpPr>
          <p:nvPr>
            <p:ph type="body" sz="quarter" idx="14" hasCustomPrompt="1"/>
          </p:nvPr>
        </p:nvSpPr>
        <p:spPr>
          <a:xfrm>
            <a:off x="2628250"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9" name="Text Placeholder 223">
            <a:extLst>
              <a:ext uri="{FF2B5EF4-FFF2-40B4-BE49-F238E27FC236}">
                <a16:creationId xmlns:a16="http://schemas.microsoft.com/office/drawing/2014/main" id="{E9CACC52-2F1F-DD7A-C37A-D655E1CA2652}"/>
              </a:ext>
            </a:extLst>
          </p:cNvPr>
          <p:cNvSpPr>
            <a:spLocks noGrp="1"/>
          </p:cNvSpPr>
          <p:nvPr>
            <p:ph type="body" sz="quarter" idx="15" hasCustomPrompt="1"/>
          </p:nvPr>
        </p:nvSpPr>
        <p:spPr>
          <a:xfrm>
            <a:off x="2628250"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0" name="Text Placeholder 223">
            <a:extLst>
              <a:ext uri="{FF2B5EF4-FFF2-40B4-BE49-F238E27FC236}">
                <a16:creationId xmlns:a16="http://schemas.microsoft.com/office/drawing/2014/main" id="{22306094-789D-7484-629A-DCC8EFCFA3D9}"/>
              </a:ext>
            </a:extLst>
          </p:cNvPr>
          <p:cNvSpPr>
            <a:spLocks noGrp="1"/>
          </p:cNvSpPr>
          <p:nvPr>
            <p:ph type="body" sz="quarter" idx="16" hasCustomPrompt="1"/>
          </p:nvPr>
        </p:nvSpPr>
        <p:spPr>
          <a:xfrm>
            <a:off x="4720528"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31" name="Text Placeholder 223">
            <a:extLst>
              <a:ext uri="{FF2B5EF4-FFF2-40B4-BE49-F238E27FC236}">
                <a16:creationId xmlns:a16="http://schemas.microsoft.com/office/drawing/2014/main" id="{37B7816F-570E-4318-25B4-753EDCDC3BA4}"/>
              </a:ext>
            </a:extLst>
          </p:cNvPr>
          <p:cNvSpPr>
            <a:spLocks noGrp="1"/>
          </p:cNvSpPr>
          <p:nvPr>
            <p:ph type="body" sz="quarter" idx="17" hasCustomPrompt="1"/>
          </p:nvPr>
        </p:nvSpPr>
        <p:spPr>
          <a:xfrm>
            <a:off x="4720528"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2" name="Text Placeholder 223">
            <a:extLst>
              <a:ext uri="{FF2B5EF4-FFF2-40B4-BE49-F238E27FC236}">
                <a16:creationId xmlns:a16="http://schemas.microsoft.com/office/drawing/2014/main" id="{86383B8E-3C01-9048-673F-227BD539AD47}"/>
              </a:ext>
            </a:extLst>
          </p:cNvPr>
          <p:cNvSpPr>
            <a:spLocks noGrp="1"/>
          </p:cNvSpPr>
          <p:nvPr>
            <p:ph type="body" sz="quarter" idx="18" hasCustomPrompt="1"/>
          </p:nvPr>
        </p:nvSpPr>
        <p:spPr>
          <a:xfrm>
            <a:off x="4720528"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3" name="Text Placeholder 223">
            <a:extLst>
              <a:ext uri="{FF2B5EF4-FFF2-40B4-BE49-F238E27FC236}">
                <a16:creationId xmlns:a16="http://schemas.microsoft.com/office/drawing/2014/main" id="{9C68E3B6-F7B2-F738-35F5-7734AE5FA4F1}"/>
              </a:ext>
            </a:extLst>
          </p:cNvPr>
          <p:cNvSpPr>
            <a:spLocks noGrp="1"/>
          </p:cNvSpPr>
          <p:nvPr>
            <p:ph type="body" sz="quarter" idx="19" hasCustomPrompt="1"/>
          </p:nvPr>
        </p:nvSpPr>
        <p:spPr>
          <a:xfrm>
            <a:off x="6870700"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34" name="Text Placeholder 223">
            <a:extLst>
              <a:ext uri="{FF2B5EF4-FFF2-40B4-BE49-F238E27FC236}">
                <a16:creationId xmlns:a16="http://schemas.microsoft.com/office/drawing/2014/main" id="{D569DF0A-09DC-AEC0-0DFA-DCB1D40BF2BA}"/>
              </a:ext>
            </a:extLst>
          </p:cNvPr>
          <p:cNvSpPr>
            <a:spLocks noGrp="1"/>
          </p:cNvSpPr>
          <p:nvPr>
            <p:ph type="body" sz="quarter" idx="20" hasCustomPrompt="1"/>
          </p:nvPr>
        </p:nvSpPr>
        <p:spPr>
          <a:xfrm>
            <a:off x="6870700"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5" name="Text Placeholder 223">
            <a:extLst>
              <a:ext uri="{FF2B5EF4-FFF2-40B4-BE49-F238E27FC236}">
                <a16:creationId xmlns:a16="http://schemas.microsoft.com/office/drawing/2014/main" id="{413D35F8-D430-E6E9-466A-5F9CB6CFA1D0}"/>
              </a:ext>
            </a:extLst>
          </p:cNvPr>
          <p:cNvSpPr>
            <a:spLocks noGrp="1"/>
          </p:cNvSpPr>
          <p:nvPr>
            <p:ph type="body" sz="quarter" idx="21" hasCustomPrompt="1"/>
          </p:nvPr>
        </p:nvSpPr>
        <p:spPr>
          <a:xfrm>
            <a:off x="6870700"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40" name="Text Placeholder 223">
            <a:extLst>
              <a:ext uri="{FF2B5EF4-FFF2-40B4-BE49-F238E27FC236}">
                <a16:creationId xmlns:a16="http://schemas.microsoft.com/office/drawing/2014/main" id="{45B66AD5-DA74-37A7-04F2-40008D0503AA}"/>
              </a:ext>
            </a:extLst>
          </p:cNvPr>
          <p:cNvSpPr>
            <a:spLocks noGrp="1"/>
          </p:cNvSpPr>
          <p:nvPr>
            <p:ph type="body" sz="quarter" idx="22" hasCustomPrompt="1"/>
          </p:nvPr>
        </p:nvSpPr>
        <p:spPr>
          <a:xfrm>
            <a:off x="571133" y="1064267"/>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1" name="Text Placeholder 223">
            <a:extLst>
              <a:ext uri="{FF2B5EF4-FFF2-40B4-BE49-F238E27FC236}">
                <a16:creationId xmlns:a16="http://schemas.microsoft.com/office/drawing/2014/main" id="{C45BE4CD-E044-2CD7-21C4-97176718AD80}"/>
              </a:ext>
            </a:extLst>
          </p:cNvPr>
          <p:cNvSpPr>
            <a:spLocks noGrp="1"/>
          </p:cNvSpPr>
          <p:nvPr>
            <p:ph type="body" sz="quarter" idx="23" hasCustomPrompt="1"/>
          </p:nvPr>
        </p:nvSpPr>
        <p:spPr>
          <a:xfrm>
            <a:off x="2746672" y="1064267"/>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2" name="Text Placeholder 223">
            <a:extLst>
              <a:ext uri="{FF2B5EF4-FFF2-40B4-BE49-F238E27FC236}">
                <a16:creationId xmlns:a16="http://schemas.microsoft.com/office/drawing/2014/main" id="{0E2619DA-F8F3-8C00-5E09-9207CA15EF40}"/>
              </a:ext>
            </a:extLst>
          </p:cNvPr>
          <p:cNvSpPr>
            <a:spLocks noGrp="1"/>
          </p:cNvSpPr>
          <p:nvPr>
            <p:ph type="body" sz="quarter" idx="24" hasCustomPrompt="1"/>
          </p:nvPr>
        </p:nvSpPr>
        <p:spPr>
          <a:xfrm>
            <a:off x="4966868" y="1063458"/>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3" name="Text Placeholder 223">
            <a:extLst>
              <a:ext uri="{FF2B5EF4-FFF2-40B4-BE49-F238E27FC236}">
                <a16:creationId xmlns:a16="http://schemas.microsoft.com/office/drawing/2014/main" id="{E28F1050-1210-6538-A106-7CFE740EBA2E}"/>
              </a:ext>
            </a:extLst>
          </p:cNvPr>
          <p:cNvSpPr>
            <a:spLocks noGrp="1"/>
          </p:cNvSpPr>
          <p:nvPr>
            <p:ph type="body" sz="quarter" idx="25" hasCustomPrompt="1"/>
          </p:nvPr>
        </p:nvSpPr>
        <p:spPr>
          <a:xfrm>
            <a:off x="7037839" y="1064267"/>
            <a:ext cx="1719117"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4" name="Text Placeholder 223">
            <a:extLst>
              <a:ext uri="{FF2B5EF4-FFF2-40B4-BE49-F238E27FC236}">
                <a16:creationId xmlns:a16="http://schemas.microsoft.com/office/drawing/2014/main" id="{EF61AF2A-5052-68D6-6BF0-EFC3CB72B8AB}"/>
              </a:ext>
            </a:extLst>
          </p:cNvPr>
          <p:cNvSpPr>
            <a:spLocks noGrp="1"/>
          </p:cNvSpPr>
          <p:nvPr>
            <p:ph type="body" sz="quarter" idx="26" hasCustomPrompt="1"/>
          </p:nvPr>
        </p:nvSpPr>
        <p:spPr>
          <a:xfrm>
            <a:off x="360589" y="554066"/>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5" name="Text Placeholder 223">
            <a:extLst>
              <a:ext uri="{FF2B5EF4-FFF2-40B4-BE49-F238E27FC236}">
                <a16:creationId xmlns:a16="http://schemas.microsoft.com/office/drawing/2014/main" id="{9E2E7F9B-82B3-F75C-F0C9-2FFDBD228A2B}"/>
              </a:ext>
            </a:extLst>
          </p:cNvPr>
          <p:cNvSpPr>
            <a:spLocks noGrp="1"/>
          </p:cNvSpPr>
          <p:nvPr>
            <p:ph type="body" sz="quarter" idx="27" hasCustomPrompt="1"/>
          </p:nvPr>
        </p:nvSpPr>
        <p:spPr>
          <a:xfrm>
            <a:off x="2529288" y="554066"/>
            <a:ext cx="1663441"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6" name="Text Placeholder 223">
            <a:extLst>
              <a:ext uri="{FF2B5EF4-FFF2-40B4-BE49-F238E27FC236}">
                <a16:creationId xmlns:a16="http://schemas.microsoft.com/office/drawing/2014/main" id="{10187429-8ACA-EC6C-B4B3-742FDF148399}"/>
              </a:ext>
            </a:extLst>
          </p:cNvPr>
          <p:cNvSpPr>
            <a:spLocks noGrp="1"/>
          </p:cNvSpPr>
          <p:nvPr>
            <p:ph type="body" sz="quarter" idx="28" hasCustomPrompt="1"/>
          </p:nvPr>
        </p:nvSpPr>
        <p:spPr>
          <a:xfrm>
            <a:off x="4692109" y="554066"/>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grpSp>
        <p:nvGrpSpPr>
          <p:cNvPr id="19" name="Group 18">
            <a:extLst>
              <a:ext uri="{FF2B5EF4-FFF2-40B4-BE49-F238E27FC236}">
                <a16:creationId xmlns:a16="http://schemas.microsoft.com/office/drawing/2014/main" id="{5761B1E8-882B-8966-7B2A-85F5C9EA1F23}"/>
              </a:ext>
            </a:extLst>
          </p:cNvPr>
          <p:cNvGrpSpPr/>
          <p:nvPr/>
        </p:nvGrpSpPr>
        <p:grpSpPr>
          <a:xfrm>
            <a:off x="2991353" y="6384"/>
            <a:ext cx="3161294" cy="260411"/>
            <a:chOff x="3888396" y="8444"/>
            <a:chExt cx="4215058" cy="344450"/>
          </a:xfrm>
        </p:grpSpPr>
        <p:pic>
          <p:nvPicPr>
            <p:cNvPr id="102" name="Graphic 101" descr="Bar graph with downward trend with solid fill">
              <a:extLst>
                <a:ext uri="{FF2B5EF4-FFF2-40B4-BE49-F238E27FC236}">
                  <a16:creationId xmlns:a16="http://schemas.microsoft.com/office/drawing/2014/main" id="{84061D2E-30C6-D3AC-96BF-C5DE07C27F0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888396" y="8444"/>
              <a:ext cx="344450" cy="344450"/>
            </a:xfrm>
            <a:prstGeom prst="rect">
              <a:avLst/>
            </a:prstGeom>
          </p:spPr>
        </p:pic>
        <p:pic>
          <p:nvPicPr>
            <p:cNvPr id="103" name="Graphic 102" descr="Bar graph with downward trend with solid fill">
              <a:extLst>
                <a:ext uri="{FF2B5EF4-FFF2-40B4-BE49-F238E27FC236}">
                  <a16:creationId xmlns:a16="http://schemas.microsoft.com/office/drawing/2014/main" id="{D737FB1E-C94E-8989-84CD-A40B224A5BC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6075530" y="8444"/>
              <a:ext cx="344450" cy="344450"/>
            </a:xfrm>
            <a:prstGeom prst="rect">
              <a:avLst/>
            </a:prstGeom>
          </p:spPr>
        </p:pic>
        <p:sp>
          <p:nvSpPr>
            <p:cNvPr id="178" name="TextBox 177">
              <a:extLst>
                <a:ext uri="{FF2B5EF4-FFF2-40B4-BE49-F238E27FC236}">
                  <a16:creationId xmlns:a16="http://schemas.microsoft.com/office/drawing/2014/main" id="{3B6F06C1-4F9E-0799-FDE0-3CF76842252E}"/>
                </a:ext>
              </a:extLst>
            </p:cNvPr>
            <p:cNvSpPr txBox="1"/>
            <p:nvPr userDrawn="1"/>
          </p:nvSpPr>
          <p:spPr>
            <a:xfrm>
              <a:off x="4253213" y="50133"/>
              <a:ext cx="1756778" cy="290060"/>
            </a:xfrm>
            <a:prstGeom prst="rect">
              <a:avLst/>
            </a:prstGeom>
            <a:noFill/>
          </p:spPr>
          <p:txBody>
            <a:bodyPr wrap="square">
              <a:spAutoFit/>
            </a:bodyPr>
            <a:lstStyle/>
            <a:p>
              <a:r>
                <a:rPr lang="en-US" sz="825" dirty="0">
                  <a:solidFill>
                    <a:schemeClr val="tx2"/>
                  </a:solidFill>
                  <a:latin typeface="Franklin Gothic Heavy" panose="020B0903020102020204" pitchFamily="34" charset="0"/>
                </a:rPr>
                <a:t>Decrease TB Incidence</a:t>
              </a:r>
              <a:endParaRPr lang="en-US" sz="825" dirty="0">
                <a:latin typeface="Franklin Gothic Heavy" panose="020B0903020102020204" pitchFamily="34" charset="0"/>
              </a:endParaRPr>
            </a:p>
          </p:txBody>
        </p:sp>
        <p:sp>
          <p:nvSpPr>
            <p:cNvPr id="179" name="TextBox 178">
              <a:extLst>
                <a:ext uri="{FF2B5EF4-FFF2-40B4-BE49-F238E27FC236}">
                  <a16:creationId xmlns:a16="http://schemas.microsoft.com/office/drawing/2014/main" id="{5A10ABF2-0F17-A189-C46C-A84B8776E315}"/>
                </a:ext>
              </a:extLst>
            </p:cNvPr>
            <p:cNvSpPr txBox="1"/>
            <p:nvPr userDrawn="1"/>
          </p:nvSpPr>
          <p:spPr>
            <a:xfrm>
              <a:off x="6391029" y="50133"/>
              <a:ext cx="1712425" cy="290060"/>
            </a:xfrm>
            <a:prstGeom prst="rect">
              <a:avLst/>
            </a:prstGeom>
            <a:noFill/>
          </p:spPr>
          <p:txBody>
            <a:bodyPr wrap="square">
              <a:spAutoFit/>
            </a:bodyPr>
            <a:lstStyle/>
            <a:p>
              <a:r>
                <a:rPr lang="en-US" sz="825" dirty="0">
                  <a:solidFill>
                    <a:schemeClr val="tx2"/>
                  </a:solidFill>
                  <a:latin typeface="Franklin Gothic Heavy" panose="020B0903020102020204" pitchFamily="34" charset="0"/>
                </a:rPr>
                <a:t>Decrease TB Mortality</a:t>
              </a:r>
              <a:endParaRPr lang="en-US" sz="825" dirty="0">
                <a:latin typeface="Franklin Gothic Heavy" panose="020B0903020102020204" pitchFamily="34" charset="0"/>
              </a:endParaRPr>
            </a:p>
          </p:txBody>
        </p:sp>
      </p:grpSp>
      <p:sp>
        <p:nvSpPr>
          <p:cNvPr id="180" name="Text Placeholder 223">
            <a:extLst>
              <a:ext uri="{FF2B5EF4-FFF2-40B4-BE49-F238E27FC236}">
                <a16:creationId xmlns:a16="http://schemas.microsoft.com/office/drawing/2014/main" id="{90C35DBB-47CF-BA83-62D7-C4914C0733CF}"/>
              </a:ext>
            </a:extLst>
          </p:cNvPr>
          <p:cNvSpPr>
            <a:spLocks noGrp="1"/>
          </p:cNvSpPr>
          <p:nvPr>
            <p:ph type="body" sz="quarter" idx="29" hasCustomPrompt="1"/>
          </p:nvPr>
        </p:nvSpPr>
        <p:spPr>
          <a:xfrm>
            <a:off x="6855620" y="554066"/>
            <a:ext cx="1650054"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pic>
        <p:nvPicPr>
          <p:cNvPr id="200" name="Picture 199" descr="Icon&#10;&#10;Description automatically generated">
            <a:extLst>
              <a:ext uri="{FF2B5EF4-FFF2-40B4-BE49-F238E27FC236}">
                <a16:creationId xmlns:a16="http://schemas.microsoft.com/office/drawing/2014/main" id="{22A185B6-F823-1AEA-B963-1F8E5F4689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2917" y="522851"/>
            <a:ext cx="342900" cy="345652"/>
          </a:xfrm>
          <a:prstGeom prst="rect">
            <a:avLst/>
          </a:prstGeom>
        </p:spPr>
      </p:pic>
      <p:pic>
        <p:nvPicPr>
          <p:cNvPr id="205" name="Picture 204" descr="Icon&#10;&#10;Description automatically generated">
            <a:extLst>
              <a:ext uri="{FF2B5EF4-FFF2-40B4-BE49-F238E27FC236}">
                <a16:creationId xmlns:a16="http://schemas.microsoft.com/office/drawing/2014/main" id="{E93236DA-0746-6FE9-CE17-6525F3EFAB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7192" y="522851"/>
            <a:ext cx="342900" cy="345652"/>
          </a:xfrm>
          <a:prstGeom prst="rect">
            <a:avLst/>
          </a:prstGeom>
        </p:spPr>
      </p:pic>
      <p:pic>
        <p:nvPicPr>
          <p:cNvPr id="206" name="Picture 205" descr="Icon&#10;&#10;Description automatically generated">
            <a:extLst>
              <a:ext uri="{FF2B5EF4-FFF2-40B4-BE49-F238E27FC236}">
                <a16:creationId xmlns:a16="http://schemas.microsoft.com/office/drawing/2014/main" id="{B0F39EF2-EE90-937E-DDB8-154AB61F74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04367" y="522851"/>
            <a:ext cx="342900" cy="345652"/>
          </a:xfrm>
          <a:prstGeom prst="rect">
            <a:avLst/>
          </a:prstGeom>
        </p:spPr>
      </p:pic>
    </p:spTree>
    <p:custDataLst>
      <p:tags r:id="rId1"/>
    </p:custDataLst>
    <p:extLst>
      <p:ext uri="{BB962C8B-B14F-4D97-AF65-F5344CB8AC3E}">
        <p14:creationId xmlns:p14="http://schemas.microsoft.com/office/powerpoint/2010/main" val="196344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BDIAH Closing ">
    <p:bg>
      <p:bgPr>
        <a:solidFill>
          <a:srgbClr val="132F6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E7CE78-981A-4270-8F14-87DE07F918D2}"/>
              </a:ext>
            </a:extLst>
          </p:cNvPr>
          <p:cNvSpPr/>
          <p:nvPr userDrawn="1"/>
        </p:nvSpPr>
        <p:spPr>
          <a:xfrm>
            <a:off x="0" y="4783873"/>
            <a:ext cx="9144000" cy="400902"/>
          </a:xfrm>
          <a:prstGeom prst="rect">
            <a:avLst/>
          </a:prstGeom>
          <a:solidFill>
            <a:srgbClr val="132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F91A849-B8C4-825F-D5B2-AE34BF592C21}"/>
              </a:ext>
            </a:extLst>
          </p:cNvPr>
          <p:cNvSpPr txBox="1"/>
          <p:nvPr userDrawn="1"/>
        </p:nvSpPr>
        <p:spPr>
          <a:xfrm>
            <a:off x="4715897" y="1037228"/>
            <a:ext cx="4061631" cy="2246769"/>
          </a:xfrm>
          <a:prstGeom prst="rect">
            <a:avLst/>
          </a:prstGeom>
          <a:noFill/>
        </p:spPr>
        <p:txBody>
          <a:bodyPr wrap="square">
            <a:spAutoFit/>
          </a:bodyPr>
          <a:lstStyle/>
          <a:p>
            <a:pPr marL="0" indent="0">
              <a:buNone/>
            </a:pPr>
            <a:r>
              <a:rPr lang="en-US" sz="1400" dirty="0">
                <a:solidFill>
                  <a:schemeClr val="bg1"/>
                </a:solidFill>
              </a:rPr>
              <a:t>This presentation was produced with the support of the United States Agency for International Development (USAID) under the terms of the TB Data, Impact Assessment and Communications Hub (TB DIAH) Associate Award No. 7200AA18LA00007. </a:t>
            </a:r>
          </a:p>
          <a:p>
            <a:pPr marL="0" indent="0">
              <a:buNone/>
            </a:pPr>
            <a:r>
              <a:rPr lang="en-US" sz="1400" dirty="0">
                <a:solidFill>
                  <a:schemeClr val="bg1"/>
                </a:solidFill>
              </a:rPr>
              <a:t/>
            </a:r>
            <a:br>
              <a:rPr lang="en-US" sz="1400" dirty="0">
                <a:solidFill>
                  <a:schemeClr val="bg1"/>
                </a:solidFill>
              </a:rPr>
            </a:br>
            <a:r>
              <a:rPr lang="en-US" sz="1400" dirty="0">
                <a:solidFill>
                  <a:schemeClr val="bg1"/>
                </a:solidFill>
              </a:rPr>
              <a:t>TB DIAH is implemented by the University of North Carolina at Chapel Hill, in partnership with John Snow, Inc. Views expressed are not necessarily those of USAID or the United States government.</a:t>
            </a:r>
          </a:p>
        </p:txBody>
      </p:sp>
      <p:sp>
        <p:nvSpPr>
          <p:cNvPr id="3" name="Rectangle 2">
            <a:extLst>
              <a:ext uri="{FF2B5EF4-FFF2-40B4-BE49-F238E27FC236}">
                <a16:creationId xmlns:a16="http://schemas.microsoft.com/office/drawing/2014/main" id="{18D8D4CA-9A47-2338-5D83-1EFE10051824}"/>
              </a:ext>
            </a:extLst>
          </p:cNvPr>
          <p:cNvSpPr/>
          <p:nvPr userDrawn="1"/>
        </p:nvSpPr>
        <p:spPr>
          <a:xfrm>
            <a:off x="5286375" y="3629025"/>
            <a:ext cx="2736318" cy="1154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 name="Group 3">
            <a:extLst>
              <a:ext uri="{FF2B5EF4-FFF2-40B4-BE49-F238E27FC236}">
                <a16:creationId xmlns:a16="http://schemas.microsoft.com/office/drawing/2014/main" id="{E5EE7DB4-F0F2-56C8-3D93-B5F1BFAF500B}"/>
              </a:ext>
            </a:extLst>
          </p:cNvPr>
          <p:cNvGrpSpPr/>
          <p:nvPr userDrawn="1"/>
        </p:nvGrpSpPr>
        <p:grpSpPr>
          <a:xfrm>
            <a:off x="5383283" y="3609831"/>
            <a:ext cx="2509509" cy="1174042"/>
            <a:chOff x="6161126" y="3879080"/>
            <a:chExt cx="2509509" cy="1174042"/>
          </a:xfrm>
        </p:grpSpPr>
        <p:pic>
          <p:nvPicPr>
            <p:cNvPr id="5" name="Picture 4">
              <a:extLst>
                <a:ext uri="{FF2B5EF4-FFF2-40B4-BE49-F238E27FC236}">
                  <a16:creationId xmlns:a16="http://schemas.microsoft.com/office/drawing/2014/main" id="{AB5381C0-374D-9872-2826-AA072C7267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61126" y="3879080"/>
              <a:ext cx="1373149" cy="1174042"/>
            </a:xfrm>
            <a:prstGeom prst="rect">
              <a:avLst/>
            </a:prstGeom>
          </p:spPr>
        </p:pic>
        <p:pic>
          <p:nvPicPr>
            <p:cNvPr id="8" name="Picture 7" descr="Schematic&#10;&#10;Description automatically generated with low confidence">
              <a:extLst>
                <a:ext uri="{FF2B5EF4-FFF2-40B4-BE49-F238E27FC236}">
                  <a16:creationId xmlns:a16="http://schemas.microsoft.com/office/drawing/2014/main" id="{B3608918-3AAC-F6DE-6DE0-37ACCCDE10E3}"/>
                </a:ext>
              </a:extLst>
            </p:cNvPr>
            <p:cNvPicPr>
              <a:picLocks noChangeAspect="1"/>
            </p:cNvPicPr>
            <p:nvPr userDrawn="1"/>
          </p:nvPicPr>
          <p:blipFill>
            <a:blip r:embed="rId4"/>
            <a:stretch>
              <a:fillRect/>
            </a:stretch>
          </p:blipFill>
          <p:spPr>
            <a:xfrm>
              <a:off x="7664175" y="4115962"/>
              <a:ext cx="1006460" cy="777994"/>
            </a:xfrm>
            <a:prstGeom prst="rect">
              <a:avLst/>
            </a:prstGeom>
          </p:spPr>
        </p:pic>
      </p:grpSp>
    </p:spTree>
    <p:custDataLst>
      <p:tags r:id="rId1"/>
    </p:custDataLst>
    <p:extLst>
      <p:ext uri="{BB962C8B-B14F-4D97-AF65-F5344CB8AC3E}">
        <p14:creationId xmlns:p14="http://schemas.microsoft.com/office/powerpoint/2010/main" val="376467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 Light Gray &amp; USAID 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0"/>
            <a:ext cx="9144000" cy="5089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 name="Content Placeholder 2"/>
          <p:cNvSpPr>
            <a:spLocks noGrp="1"/>
          </p:cNvSpPr>
          <p:nvPr>
            <p:ph idx="1"/>
          </p:nvPr>
        </p:nvSpPr>
        <p:spPr>
          <a:xfrm>
            <a:off x="345507" y="773935"/>
            <a:ext cx="7772400" cy="3789355"/>
          </a:xfrm>
        </p:spPr>
        <p:txBody>
          <a:bodyPr>
            <a:normAutofit/>
          </a:bodyPr>
          <a:lstStyle>
            <a:lvl1pPr marL="230188" indent="-230188">
              <a:buSzPct val="90000"/>
              <a:buFont typeface="Wingdings" panose="05000000000000000000" pitchFamily="2" charset="2"/>
              <a:buChar char="§"/>
              <a:defRPr sz="2000">
                <a:solidFill>
                  <a:srgbClr val="4E4A49"/>
                </a:solidFill>
              </a:defRPr>
            </a:lvl1pPr>
            <a:lvl2pPr marL="684213" indent="-230188">
              <a:buSzPct val="90000"/>
              <a:buFont typeface="Wingdings" panose="05000000000000000000" pitchFamily="2" charset="2"/>
              <a:buChar char="ü"/>
              <a:defRPr sz="2000">
                <a:solidFill>
                  <a:srgbClr val="4E4A4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345507" y="23617"/>
            <a:ext cx="7772400" cy="461665"/>
          </a:xfrm>
          <a:prstGeom prst="rect">
            <a:avLst/>
          </a:prstGeom>
        </p:spPr>
        <p:txBody>
          <a:bodyPr vert="horz" lIns="91440" tIns="45720" rIns="91440" bIns="45720" rtlCol="0" anchor="b" anchorCtr="0">
            <a:spAutoFit/>
          </a:bodyPr>
          <a:lstStyle>
            <a:lvl1pPr>
              <a:defRPr b="1">
                <a:solidFill>
                  <a:schemeClr val="tx2"/>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9219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Cove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1"/>
            <a:ext cx="9144000" cy="51847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hasCustomPrompt="1"/>
          </p:nvPr>
        </p:nvSpPr>
        <p:spPr>
          <a:xfrm>
            <a:off x="1776219" y="1624747"/>
            <a:ext cx="5591561" cy="1077218"/>
          </a:xfrm>
          <a:prstGeom prst="rect">
            <a:avLst/>
          </a:prstGeom>
        </p:spPr>
        <p:txBody>
          <a:bodyPr vert="horz" wrap="square" lIns="91440" tIns="45720" rIns="91440" bIns="45720" rtlCol="0" anchor="b" anchorCtr="0">
            <a:spAutoFit/>
          </a:bodyPr>
          <a:lstStyle>
            <a:lvl1pPr algn="ctr">
              <a:defRPr sz="3200" b="0">
                <a:solidFill>
                  <a:schemeClr val="tx2"/>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D18E8ECA-F74C-43B2-5557-5EB539F8BE95}"/>
              </a:ext>
            </a:extLst>
          </p:cNvPr>
          <p:cNvGrpSpPr/>
          <p:nvPr userDrawn="1"/>
        </p:nvGrpSpPr>
        <p:grpSpPr>
          <a:xfrm>
            <a:off x="83820" y="48164"/>
            <a:ext cx="3935730" cy="1353369"/>
            <a:chOff x="83820" y="48164"/>
            <a:chExt cx="3935730" cy="1353369"/>
          </a:xfrm>
          <a:solidFill>
            <a:schemeClr val="accent3"/>
          </a:solidFill>
        </p:grpSpPr>
        <p:cxnSp>
          <p:nvCxnSpPr>
            <p:cNvPr id="7" name="Straight Connector 6">
              <a:extLst>
                <a:ext uri="{FF2B5EF4-FFF2-40B4-BE49-F238E27FC236}">
                  <a16:creationId xmlns:a16="http://schemas.microsoft.com/office/drawing/2014/main" id="{92C61230-82CB-11B2-5C75-9F36BC112BBF}"/>
                </a:ext>
              </a:extLst>
            </p:cNvPr>
            <p:cNvCxnSpPr/>
            <p:nvPr/>
          </p:nvCxnSpPr>
          <p:spPr>
            <a:xfrm>
              <a:off x="83820" y="361950"/>
              <a:ext cx="205740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D41DC62-5986-7228-96CF-371D9446799A}"/>
                </a:ext>
              </a:extLst>
            </p:cNvPr>
            <p:cNvCxnSpPr>
              <a:cxnSpLocks/>
            </p:cNvCxnSpPr>
            <p:nvPr/>
          </p:nvCxnSpPr>
          <p:spPr>
            <a:xfrm>
              <a:off x="83820" y="895350"/>
              <a:ext cx="393573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E792155-DB76-B78F-0581-031FA37CB6EA}"/>
                </a:ext>
              </a:extLst>
            </p:cNvPr>
            <p:cNvSpPr/>
            <p:nvPr/>
          </p:nvSpPr>
          <p:spPr>
            <a:xfrm>
              <a:off x="3340419" y="716280"/>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B5A1BAA8-F076-7453-85EC-6B7EF2A6318B}"/>
                </a:ext>
              </a:extLst>
            </p:cNvPr>
            <p:cNvCxnSpPr>
              <a:cxnSpLocks/>
            </p:cNvCxnSpPr>
            <p:nvPr/>
          </p:nvCxnSpPr>
          <p:spPr>
            <a:xfrm>
              <a:off x="5372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412784-493A-7326-9C8A-82FBE6A3FB4D}"/>
                </a:ext>
              </a:extLst>
            </p:cNvPr>
            <p:cNvCxnSpPr>
              <a:cxnSpLocks/>
            </p:cNvCxnSpPr>
            <p:nvPr/>
          </p:nvCxnSpPr>
          <p:spPr>
            <a:xfrm>
              <a:off x="1025843"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D67908-5771-6BC1-161C-D905BBC2CFC9}"/>
                </a:ext>
              </a:extLst>
            </p:cNvPr>
            <p:cNvCxnSpPr>
              <a:cxnSpLocks/>
            </p:cNvCxnSpPr>
            <p:nvPr/>
          </p:nvCxnSpPr>
          <p:spPr>
            <a:xfrm>
              <a:off x="15278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3AEB99E8-ECD0-A69D-D1C2-5DBD0D53D598}"/>
                </a:ext>
              </a:extLst>
            </p:cNvPr>
            <p:cNvSpPr/>
            <p:nvPr/>
          </p:nvSpPr>
          <p:spPr>
            <a:xfrm>
              <a:off x="1379697" y="110054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30F68259-0486-35B2-7415-3C8B0AEA47EC}"/>
                </a:ext>
              </a:extLst>
            </p:cNvPr>
            <p:cNvSpPr/>
            <p:nvPr/>
          </p:nvSpPr>
          <p:spPr>
            <a:xfrm>
              <a:off x="875349" y="180979"/>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4E23B833-4439-3980-C346-9851D3AE257E}"/>
                </a:ext>
              </a:extLst>
            </p:cNvPr>
            <p:cNvSpPr/>
            <p:nvPr/>
          </p:nvSpPr>
          <p:spPr>
            <a:xfrm>
              <a:off x="1379697" y="47625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custDataLst>
      <p:tags r:id="rId1"/>
    </p:custDataLst>
    <p:extLst>
      <p:ext uri="{BB962C8B-B14F-4D97-AF65-F5344CB8AC3E}">
        <p14:creationId xmlns:p14="http://schemas.microsoft.com/office/powerpoint/2010/main" val="3374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Divider or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7BCDE-EC8B-4901-A225-ECEE924B4489}"/>
              </a:ext>
            </a:extLst>
          </p:cNvPr>
          <p:cNvSpPr/>
          <p:nvPr userDrawn="1"/>
        </p:nvSpPr>
        <p:spPr>
          <a:xfrm>
            <a:off x="0" y="1"/>
            <a:ext cx="9263449" cy="5184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2">
            <a:extLst>
              <a:ext uri="{FF2B5EF4-FFF2-40B4-BE49-F238E27FC236}">
                <a16:creationId xmlns:a16="http://schemas.microsoft.com/office/drawing/2014/main" id="{1B1C748D-26B4-425D-BC3E-DEBD8DC5C7C8}"/>
              </a:ext>
            </a:extLst>
          </p:cNvPr>
          <p:cNvSpPr>
            <a:spLocks noGrp="1"/>
          </p:cNvSpPr>
          <p:nvPr>
            <p:ph type="sldNum" sz="quarter" idx="10"/>
          </p:nvPr>
        </p:nvSpPr>
        <p:spPr/>
        <p:txBody>
          <a:bodyPr/>
          <a:lstStyle>
            <a:lvl1pPr>
              <a:defRPr>
                <a:solidFill>
                  <a:schemeClr val="bg1"/>
                </a:solidFill>
              </a:defRPr>
            </a:lvl1pPr>
          </a:lstStyle>
          <a:p>
            <a:fld id="{42782948-4DBE-204D-AB9E-B65E067054AE}" type="slidenum">
              <a:rPr lang="en-US" smtClean="0"/>
              <a:pPr/>
              <a:t>‹#›</a:t>
            </a:fld>
            <a:endParaRPr lang="en-US"/>
          </a:p>
        </p:txBody>
      </p:sp>
      <p:sp>
        <p:nvSpPr>
          <p:cNvPr id="2" name="Title 1">
            <a:extLst>
              <a:ext uri="{FF2B5EF4-FFF2-40B4-BE49-F238E27FC236}">
                <a16:creationId xmlns:a16="http://schemas.microsoft.com/office/drawing/2014/main" id="{E90A131D-DBF0-4EE8-8ABE-3B17A094C45D}"/>
              </a:ext>
            </a:extLst>
          </p:cNvPr>
          <p:cNvSpPr>
            <a:spLocks noGrp="1"/>
          </p:cNvSpPr>
          <p:nvPr>
            <p:ph type="title" hasCustomPrompt="1"/>
          </p:nvPr>
        </p:nvSpPr>
        <p:spPr>
          <a:xfrm>
            <a:off x="745524" y="2095876"/>
            <a:ext cx="7772400" cy="646331"/>
          </a:xfrm>
        </p:spPr>
        <p:txBody>
          <a:bodyPr/>
          <a:lstStyle>
            <a:lvl1pPr algn="ctr">
              <a:defRPr sz="3600" b="1">
                <a:solidFill>
                  <a:schemeClr val="bg1"/>
                </a:solidFill>
              </a:defRPr>
            </a:lvl1pPr>
          </a:lstStyle>
          <a:p>
            <a:r>
              <a:rPr lang="en-US" dirty="0"/>
              <a:t>Section Divider</a:t>
            </a:r>
          </a:p>
        </p:txBody>
      </p:sp>
      <p:pic>
        <p:nvPicPr>
          <p:cNvPr id="6" name="Picture 5" descr="Chart&#10;&#10;Description automatically generated with low confidence">
            <a:extLst>
              <a:ext uri="{FF2B5EF4-FFF2-40B4-BE49-F238E27FC236}">
                <a16:creationId xmlns:a16="http://schemas.microsoft.com/office/drawing/2014/main" id="{D6833F3C-21CE-119C-EC2E-6AEED5A7818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05" y="48164"/>
            <a:ext cx="4194730" cy="1437640"/>
          </a:xfrm>
          <a:prstGeom prst="rect">
            <a:avLst/>
          </a:prstGeom>
        </p:spPr>
      </p:pic>
    </p:spTree>
    <p:custDataLst>
      <p:tags r:id="rId1"/>
    </p:custDataLst>
    <p:extLst>
      <p:ext uri="{BB962C8B-B14F-4D97-AF65-F5344CB8AC3E}">
        <p14:creationId xmlns:p14="http://schemas.microsoft.com/office/powerpoint/2010/main" val="215785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custDataLst>
      <p:tags r:id="rId1"/>
    </p:custDataLst>
    <p:extLst>
      <p:ext uri="{BB962C8B-B14F-4D97-AF65-F5344CB8AC3E}">
        <p14:creationId xmlns:p14="http://schemas.microsoft.com/office/powerpoint/2010/main" val="111609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 name="Rectangle 1">
            <a:extLst>
              <a:ext uri="{FF2B5EF4-FFF2-40B4-BE49-F238E27FC236}">
                <a16:creationId xmlns:a16="http://schemas.microsoft.com/office/drawing/2014/main" id="{B45445E6-EC22-DDEC-5730-2D3B5ED2098C}"/>
              </a:ext>
            </a:extLst>
          </p:cNvPr>
          <p:cNvSpPr/>
          <p:nvPr userDrawn="1"/>
        </p:nvSpPr>
        <p:spPr>
          <a:xfrm>
            <a:off x="0" y="4869180"/>
            <a:ext cx="9144000" cy="31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24932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16062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9926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1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F0412-DD9E-4CCC-B6E9-C0D0E7EAE8EA}"/>
              </a:ext>
            </a:extLst>
          </p:cNvPr>
          <p:cNvSpPr/>
          <p:nvPr userDrawn="1"/>
        </p:nvSpPr>
        <p:spPr>
          <a:xfrm>
            <a:off x="0" y="4920616"/>
            <a:ext cx="9144000" cy="2663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45507" y="708008"/>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4933030"/>
            <a:ext cx="2133600" cy="215444"/>
          </a:xfrm>
          <a:prstGeom prst="rect">
            <a:avLst/>
          </a:prstGeom>
        </p:spPr>
        <p:txBody>
          <a:bodyPr vert="horz" lIns="91440" tIns="45720" rIns="91440" bIns="45720" rtlCol="0" anchor="ctr">
            <a:spAutoFit/>
          </a:bodyPr>
          <a:lstStyle>
            <a:lvl1pPr algn="r">
              <a:defRPr sz="8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5" name="Title Placeholder 1">
            <a:extLst>
              <a:ext uri="{FF2B5EF4-FFF2-40B4-BE49-F238E27FC236}">
                <a16:creationId xmlns:a16="http://schemas.microsoft.com/office/drawing/2014/main" id="{416F3400-DD22-4B3C-85B3-BD1E581EE38A}"/>
              </a:ext>
            </a:extLst>
          </p:cNvPr>
          <p:cNvSpPr>
            <a:spLocks noGrp="1"/>
          </p:cNvSpPr>
          <p:nvPr>
            <p:ph type="title"/>
          </p:nvPr>
        </p:nvSpPr>
        <p:spPr>
          <a:xfrm>
            <a:off x="345507" y="31535"/>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Box 12">
            <a:extLst>
              <a:ext uri="{FF2B5EF4-FFF2-40B4-BE49-F238E27FC236}">
                <a16:creationId xmlns:a16="http://schemas.microsoft.com/office/drawing/2014/main" id="{6B8991B9-1B37-4685-B908-0126819A7AF4}"/>
              </a:ext>
            </a:extLst>
          </p:cNvPr>
          <p:cNvSpPr txBox="1"/>
          <p:nvPr userDrawn="1"/>
        </p:nvSpPr>
        <p:spPr>
          <a:xfrm>
            <a:off x="583714" y="4952672"/>
            <a:ext cx="4572000" cy="215444"/>
          </a:xfrm>
          <a:prstGeom prst="rect">
            <a:avLst/>
          </a:prstGeom>
          <a:noFill/>
        </p:spPr>
        <p:txBody>
          <a:bodyPr wrap="square">
            <a:spAutoFit/>
          </a:bodyPr>
          <a:lstStyle/>
          <a:p>
            <a:r>
              <a:rPr lang="en-US" sz="800" dirty="0">
                <a:solidFill>
                  <a:schemeClr val="accent3"/>
                </a:solidFill>
              </a:rPr>
              <a:t>Tuberculosis Data, Impact Assessment and Communications Hub (TB DIAH)</a:t>
            </a:r>
          </a:p>
        </p:txBody>
      </p:sp>
      <p:pic>
        <p:nvPicPr>
          <p:cNvPr id="14" name="Picture 13" descr="A picture containing diagram&#10;&#10;Description automatically generated">
            <a:extLst>
              <a:ext uri="{FF2B5EF4-FFF2-40B4-BE49-F238E27FC236}">
                <a16:creationId xmlns:a16="http://schemas.microsoft.com/office/drawing/2014/main" id="{16215E6F-BDBF-417F-AB65-8E5C4FD7258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92813" y="4999164"/>
            <a:ext cx="176656" cy="147401"/>
          </a:xfrm>
          <a:prstGeom prst="rect">
            <a:avLst/>
          </a:prstGeom>
        </p:spPr>
      </p:pic>
      <p:pic>
        <p:nvPicPr>
          <p:cNvPr id="4" name="Picture 3" descr="Logo&#10;&#10;Description automatically generated">
            <a:extLst>
              <a:ext uri="{FF2B5EF4-FFF2-40B4-BE49-F238E27FC236}">
                <a16:creationId xmlns:a16="http://schemas.microsoft.com/office/drawing/2014/main" id="{F1F1A863-7D47-A335-8D08-DA2EBB14B926}"/>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459" y="4909132"/>
            <a:ext cx="330028" cy="282174"/>
          </a:xfrm>
          <a:prstGeom prst="rect">
            <a:avLst/>
          </a:prstGeom>
        </p:spPr>
      </p:pic>
    </p:spTree>
    <p:custDataLst>
      <p:tags r:id="rId12"/>
    </p:custDataLst>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778" r:id="rId2"/>
    <p:sldLayoutId id="2147483769" r:id="rId3"/>
    <p:sldLayoutId id="2147483779" r:id="rId4"/>
    <p:sldLayoutId id="2147483755" r:id="rId5"/>
    <p:sldLayoutId id="2147483708" r:id="rId6"/>
    <p:sldLayoutId id="2147483783" r:id="rId7"/>
    <p:sldLayoutId id="2147483781" r:id="rId8"/>
    <p:sldLayoutId id="2147483754" r:id="rId9"/>
    <p:sldLayoutId id="2147483753" r:id="rId10"/>
  </p:sldLayoutIdLst>
  <p:hf hdr="0"/>
  <p:txStyles>
    <p:title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p:titleStyle>
    <p:body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F0412-DD9E-4CCC-B6E9-C0D0E7EAE8EA}"/>
              </a:ext>
            </a:extLst>
          </p:cNvPr>
          <p:cNvSpPr/>
          <p:nvPr userDrawn="1"/>
        </p:nvSpPr>
        <p:spPr>
          <a:xfrm>
            <a:off x="0" y="4920616"/>
            <a:ext cx="9144000" cy="2663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45507" y="708008"/>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4933030"/>
            <a:ext cx="2133600" cy="215444"/>
          </a:xfrm>
          <a:prstGeom prst="rect">
            <a:avLst/>
          </a:prstGeom>
        </p:spPr>
        <p:txBody>
          <a:bodyPr vert="horz" lIns="91440" tIns="45720" rIns="91440" bIns="45720" rtlCol="0" anchor="ctr">
            <a:spAutoFit/>
          </a:bodyPr>
          <a:lstStyle>
            <a:lvl1pPr algn="r">
              <a:defRPr sz="8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5" name="Title Placeholder 1">
            <a:extLst>
              <a:ext uri="{FF2B5EF4-FFF2-40B4-BE49-F238E27FC236}">
                <a16:creationId xmlns:a16="http://schemas.microsoft.com/office/drawing/2014/main" id="{416F3400-DD22-4B3C-85B3-BD1E581EE38A}"/>
              </a:ext>
            </a:extLst>
          </p:cNvPr>
          <p:cNvSpPr>
            <a:spLocks noGrp="1"/>
          </p:cNvSpPr>
          <p:nvPr>
            <p:ph type="title"/>
          </p:nvPr>
        </p:nvSpPr>
        <p:spPr>
          <a:xfrm>
            <a:off x="345507" y="31535"/>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Box 12">
            <a:extLst>
              <a:ext uri="{FF2B5EF4-FFF2-40B4-BE49-F238E27FC236}">
                <a16:creationId xmlns:a16="http://schemas.microsoft.com/office/drawing/2014/main" id="{6B8991B9-1B37-4685-B908-0126819A7AF4}"/>
              </a:ext>
            </a:extLst>
          </p:cNvPr>
          <p:cNvSpPr txBox="1"/>
          <p:nvPr userDrawn="1"/>
        </p:nvSpPr>
        <p:spPr>
          <a:xfrm>
            <a:off x="583714" y="4952672"/>
            <a:ext cx="4572000" cy="215444"/>
          </a:xfrm>
          <a:prstGeom prst="rect">
            <a:avLst/>
          </a:prstGeom>
          <a:noFill/>
        </p:spPr>
        <p:txBody>
          <a:bodyPr wrap="square">
            <a:spAutoFit/>
          </a:bodyPr>
          <a:lstStyle/>
          <a:p>
            <a:r>
              <a:rPr lang="en-US" sz="800" dirty="0">
                <a:solidFill>
                  <a:schemeClr val="accent3"/>
                </a:solidFill>
              </a:rPr>
              <a:t>Tuberculosis Data, Impact Assessment and Communications Hub (TB DIAH)</a:t>
            </a:r>
          </a:p>
        </p:txBody>
      </p:sp>
      <p:pic>
        <p:nvPicPr>
          <p:cNvPr id="14" name="Picture 13" descr="A picture containing diagram&#10;&#10;Description automatically generated">
            <a:extLst>
              <a:ext uri="{FF2B5EF4-FFF2-40B4-BE49-F238E27FC236}">
                <a16:creationId xmlns:a16="http://schemas.microsoft.com/office/drawing/2014/main" id="{16215E6F-BDBF-417F-AB65-8E5C4FD72582}"/>
              </a:ext>
            </a:extLst>
          </p:cNvPr>
          <p:cNvPicPr>
            <a:picLocks noChangeAspect="1"/>
          </p:cNvPicPr>
          <p:nvPr userDrawn="1"/>
        </p:nvPicPr>
        <p:blipFill>
          <a:blip r:embed="rId14"/>
          <a:stretch>
            <a:fillRect/>
          </a:stretch>
        </p:blipFill>
        <p:spPr>
          <a:xfrm>
            <a:off x="392813" y="4999164"/>
            <a:ext cx="176656" cy="147401"/>
          </a:xfrm>
          <a:prstGeom prst="rect">
            <a:avLst/>
          </a:prstGeom>
        </p:spPr>
      </p:pic>
      <p:pic>
        <p:nvPicPr>
          <p:cNvPr id="4" name="Picture 3" descr="Logo&#10;&#10;Description automatically generated">
            <a:extLst>
              <a:ext uri="{FF2B5EF4-FFF2-40B4-BE49-F238E27FC236}">
                <a16:creationId xmlns:a16="http://schemas.microsoft.com/office/drawing/2014/main" id="{F1F1A863-7D47-A335-8D08-DA2EBB14B926}"/>
              </a:ext>
            </a:extLst>
          </p:cNvPr>
          <p:cNvPicPr>
            <a:picLocks noChangeAspect="1"/>
          </p:cNvPicPr>
          <p:nvPr userDrawn="1"/>
        </p:nvPicPr>
        <p:blipFill>
          <a:blip r:embed="rId15"/>
          <a:stretch>
            <a:fillRect/>
          </a:stretch>
        </p:blipFill>
        <p:spPr>
          <a:xfrm>
            <a:off x="18459" y="4909132"/>
            <a:ext cx="330028" cy="282174"/>
          </a:xfrm>
          <a:prstGeom prst="rect">
            <a:avLst/>
          </a:prstGeom>
        </p:spPr>
      </p:pic>
    </p:spTree>
    <p:custDataLst>
      <p:tags r:id="rId13"/>
    </p:custDataLst>
    <p:extLst>
      <p:ext uri="{BB962C8B-B14F-4D97-AF65-F5344CB8AC3E}">
        <p14:creationId xmlns:p14="http://schemas.microsoft.com/office/powerpoint/2010/main" val="289172710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p:txStyles>
    <p:title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p:titleStyle>
    <p:body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3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4A2434-C325-6D23-5836-723EF74B1B24}"/>
              </a:ext>
            </a:extLst>
          </p:cNvPr>
          <p:cNvPicPr>
            <a:picLocks noChangeAspect="1"/>
          </p:cNvPicPr>
          <p:nvPr/>
        </p:nvPicPr>
        <p:blipFill>
          <a:blip r:embed="rId3"/>
          <a:stretch>
            <a:fillRect/>
          </a:stretch>
        </p:blipFill>
        <p:spPr>
          <a:xfrm>
            <a:off x="577941" y="839788"/>
            <a:ext cx="4929399" cy="1893412"/>
          </a:xfrm>
          <a:prstGeom prst="rect">
            <a:avLst/>
          </a:prstGeom>
        </p:spPr>
      </p:pic>
      <p:sp>
        <p:nvSpPr>
          <p:cNvPr id="5" name="Subtitle 2">
            <a:extLst>
              <a:ext uri="{FF2B5EF4-FFF2-40B4-BE49-F238E27FC236}">
                <a16:creationId xmlns:a16="http://schemas.microsoft.com/office/drawing/2014/main" id="{C32312C1-232E-60FB-F91D-90991F6B3D18}"/>
              </a:ext>
            </a:extLst>
          </p:cNvPr>
          <p:cNvSpPr>
            <a:spLocks noGrp="1"/>
          </p:cNvSpPr>
          <p:nvPr>
            <p:ph type="subTitle" idx="1"/>
          </p:nvPr>
        </p:nvSpPr>
        <p:spPr>
          <a:xfrm>
            <a:off x="625396" y="3120643"/>
            <a:ext cx="7893208" cy="694899"/>
          </a:xfrm>
          <a:effectLst/>
        </p:spPr>
        <p:txBody>
          <a:bodyPr>
            <a:normAutofit/>
          </a:bodyPr>
          <a:lstStyle/>
          <a:p>
            <a:pPr>
              <a:spcAft>
                <a:spcPts val="0"/>
              </a:spcAft>
            </a:pPr>
            <a:r>
              <a:rPr lang="en-US" dirty="0"/>
              <a:t>Africa Regional Workshop on Strengthening TB Monitoring and Evaluation Systems</a:t>
            </a:r>
          </a:p>
          <a:p>
            <a:r>
              <a:rPr lang="en-US" sz="1200" dirty="0"/>
              <a:t>16-19 April, 2024 • Dar es Salaam, Tanzania</a:t>
            </a:r>
          </a:p>
        </p:txBody>
      </p:sp>
      <p:sp>
        <p:nvSpPr>
          <p:cNvPr id="6" name="Subtitle 2">
            <a:extLst>
              <a:ext uri="{FF2B5EF4-FFF2-40B4-BE49-F238E27FC236}">
                <a16:creationId xmlns:a16="http://schemas.microsoft.com/office/drawing/2014/main" id="{10AE9AEA-CD9F-08FE-111A-FD0109A0280E}"/>
              </a:ext>
            </a:extLst>
          </p:cNvPr>
          <p:cNvSpPr txBox="1">
            <a:spLocks/>
          </p:cNvSpPr>
          <p:nvPr/>
        </p:nvSpPr>
        <p:spPr>
          <a:xfrm>
            <a:off x="625396" y="3704714"/>
            <a:ext cx="3615653" cy="498271"/>
          </a:xfrm>
          <a:prstGeom prst="rect">
            <a:avLst/>
          </a:prstGeom>
          <a:effectLst/>
        </p:spPr>
        <p:txBody>
          <a:bodyPr vert="horz" lIns="91440" tIns="45720" rIns="91440" bIns="45720" rtlCol="0">
            <a:normAutofit/>
          </a:bodyPr>
          <a:lstStyle>
            <a:lvl1pPr marL="0" indent="0" algn="l" defTabSz="457200" rtl="0" eaLnBrk="1" latinLnBrk="0" hangingPunct="1">
              <a:spcBef>
                <a:spcPts val="0"/>
              </a:spcBef>
              <a:spcAft>
                <a:spcPts val="800"/>
              </a:spcAft>
              <a:buClr>
                <a:schemeClr val="tx2"/>
              </a:buClr>
              <a:buSzPct val="90000"/>
              <a:buFont typeface="Wingdings" panose="05000000000000000000" pitchFamily="2" charset="2"/>
              <a:buNone/>
              <a:defRPr sz="1800" b="0" i="0" kern="1200">
                <a:solidFill>
                  <a:schemeClr val="tx2"/>
                </a:solidFill>
                <a:latin typeface="+mn-lt"/>
                <a:ea typeface="+mn-ea"/>
                <a:cs typeface="Gill Sans MT"/>
              </a:defRPr>
            </a:lvl1pPr>
            <a:lvl2pPr marL="457200" indent="0" algn="ctr" defTabSz="457200" rtl="0" eaLnBrk="1" latinLnBrk="0" hangingPunct="1">
              <a:spcBef>
                <a:spcPts val="0"/>
              </a:spcBef>
              <a:spcAft>
                <a:spcPts val="800"/>
              </a:spcAft>
              <a:buClr>
                <a:schemeClr val="tx2"/>
              </a:buClr>
              <a:buFont typeface="Wingdings" panose="05000000000000000000" pitchFamily="2" charset="2"/>
              <a:buNone/>
              <a:defRPr sz="2000" b="0" i="0" kern="1200">
                <a:solidFill>
                  <a:schemeClr val="tx1">
                    <a:tint val="75000"/>
                  </a:schemeClr>
                </a:solidFill>
                <a:latin typeface="+mn-lt"/>
                <a:ea typeface="+mn-ea"/>
                <a:cs typeface="Gill Sans MT"/>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Gill Sans MT"/>
                <a:ea typeface="+mn-ea"/>
                <a:cs typeface="Gill Sans MT"/>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Gill Sans MT"/>
                <a:ea typeface="+mn-ea"/>
                <a:cs typeface="Gill Sans MT"/>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Gill Sans MT"/>
                <a:ea typeface="+mn-ea"/>
                <a:cs typeface="Gill Sans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NTP UPDATES: UGANDA</a:t>
            </a:r>
            <a:endParaRPr lang="en-US" sz="1200" dirty="0"/>
          </a:p>
        </p:txBody>
      </p:sp>
      <p:sp>
        <p:nvSpPr>
          <p:cNvPr id="7" name="Rounded Rectangle 15">
            <a:extLst>
              <a:ext uri="{FF2B5EF4-FFF2-40B4-BE49-F238E27FC236}">
                <a16:creationId xmlns:a16="http://schemas.microsoft.com/office/drawing/2014/main" id="{C8D888B0-BA59-7120-0F20-F75C2E36EB0B}"/>
              </a:ext>
            </a:extLst>
          </p:cNvPr>
          <p:cNvSpPr/>
          <p:nvPr/>
        </p:nvSpPr>
        <p:spPr>
          <a:xfrm>
            <a:off x="3379282" y="4261860"/>
            <a:ext cx="760397" cy="693019"/>
          </a:xfrm>
          <a:prstGeom prst="roundRect">
            <a:avLst/>
          </a:prstGeom>
          <a:noFill/>
          <a:ln>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E" dirty="0">
                <a:solidFill>
                  <a:schemeClr val="bg1">
                    <a:lumMod val="85000"/>
                  </a:schemeClr>
                </a:solidFill>
              </a:rPr>
              <a:t>Logo</a:t>
            </a:r>
          </a:p>
        </p:txBody>
      </p:sp>
      <p:sp>
        <p:nvSpPr>
          <p:cNvPr id="9" name="Rounded Rectangle 15">
            <a:extLst>
              <a:ext uri="{FF2B5EF4-FFF2-40B4-BE49-F238E27FC236}">
                <a16:creationId xmlns:a16="http://schemas.microsoft.com/office/drawing/2014/main" id="{162EBAA1-A3A9-779C-304E-88509C5436EF}"/>
              </a:ext>
            </a:extLst>
          </p:cNvPr>
          <p:cNvSpPr/>
          <p:nvPr/>
        </p:nvSpPr>
        <p:spPr>
          <a:xfrm>
            <a:off x="4572000" y="4261859"/>
            <a:ext cx="760397" cy="693019"/>
          </a:xfrm>
          <a:prstGeom prst="roundRect">
            <a:avLst/>
          </a:prstGeom>
          <a:noFill/>
          <a:ln>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E" dirty="0">
                <a:solidFill>
                  <a:schemeClr val="bg1">
                    <a:lumMod val="85000"/>
                  </a:schemeClr>
                </a:solidFill>
              </a:rPr>
              <a:t>Logo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693" y="4288328"/>
            <a:ext cx="577574" cy="640080"/>
          </a:xfrm>
          <a:prstGeom prst="rect">
            <a:avLst/>
          </a:prstGeom>
        </p:spPr>
      </p:pic>
      <p:pic>
        <p:nvPicPr>
          <p:cNvPr id="10" name="Picture 9" descr="NTLP logo ne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378271"/>
            <a:ext cx="935339" cy="552855"/>
          </a:xfrm>
          <a:prstGeom prst="rect">
            <a:avLst/>
          </a:prstGeom>
          <a:noFill/>
          <a:ln>
            <a:noFill/>
          </a:ln>
        </p:spPr>
      </p:pic>
    </p:spTree>
    <p:custDataLst>
      <p:tags r:id="rId1"/>
    </p:custDataLst>
    <p:extLst>
      <p:ext uri="{BB962C8B-B14F-4D97-AF65-F5344CB8AC3E}">
        <p14:creationId xmlns:p14="http://schemas.microsoft.com/office/powerpoint/2010/main" val="802076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241005" y="773935"/>
            <a:ext cx="2685090" cy="3789355"/>
          </a:xfrm>
          <a:ln>
            <a:solidFill>
              <a:srgbClr val="0070C0"/>
            </a:solidFill>
          </a:ln>
        </p:spPr>
        <p:txBody>
          <a:bodyPr>
            <a:normAutofit/>
          </a:bodyPr>
          <a:lstStyle/>
          <a:p>
            <a:pPr marL="0" indent="0">
              <a:lnSpc>
                <a:spcPct val="115000"/>
              </a:lnSpc>
              <a:spcAft>
                <a:spcPts val="0"/>
              </a:spcAft>
              <a:buNone/>
            </a:pPr>
            <a:r>
              <a:rPr lang="en-US" sz="1600" dirty="0">
                <a:solidFill>
                  <a:schemeClr val="tx1"/>
                </a:solidFill>
                <a:ea typeface="Arial" panose="020B0604020202020204" pitchFamily="34" charset="0"/>
              </a:rPr>
              <a:t>eCBSS Integration into routine Patient Management</a:t>
            </a:r>
          </a:p>
          <a:p>
            <a:pPr marL="0" indent="0">
              <a:lnSpc>
                <a:spcPct val="115000"/>
              </a:lnSpc>
              <a:spcAft>
                <a:spcPts val="0"/>
              </a:spcAft>
              <a:buNone/>
            </a:pPr>
            <a:endParaRPr lang="en-US" sz="1600" dirty="0">
              <a:solidFill>
                <a:schemeClr val="tx1"/>
              </a:solidFill>
              <a:ea typeface="Arial" panose="020B0604020202020204" pitchFamily="34" charset="0"/>
            </a:endParaRPr>
          </a:p>
          <a:p>
            <a:pPr marL="0" indent="0">
              <a:lnSpc>
                <a:spcPct val="115000"/>
              </a:lnSpc>
              <a:spcAft>
                <a:spcPts val="0"/>
              </a:spcAft>
              <a:buNone/>
            </a:pPr>
            <a:r>
              <a:rPr lang="en-US" sz="1600" dirty="0">
                <a:solidFill>
                  <a:schemeClr val="tx1"/>
                </a:solidFill>
                <a:ea typeface="Arial" panose="020B0604020202020204" pitchFamily="34" charset="0"/>
              </a:rPr>
              <a:t>Patient Notifications /Reminders by SMS</a:t>
            </a:r>
          </a:p>
          <a:p>
            <a:pPr marL="0" indent="0">
              <a:lnSpc>
                <a:spcPct val="115000"/>
              </a:lnSpc>
              <a:spcAft>
                <a:spcPts val="0"/>
              </a:spcAft>
              <a:buNone/>
            </a:pPr>
            <a:endParaRPr lang="en-US" sz="1600" dirty="0">
              <a:solidFill>
                <a:schemeClr val="tx1"/>
              </a:solidFill>
              <a:ea typeface="Arial" panose="020B0604020202020204" pitchFamily="34" charset="0"/>
            </a:endParaRPr>
          </a:p>
          <a:p>
            <a:pPr marL="0" indent="0">
              <a:lnSpc>
                <a:spcPct val="115000"/>
              </a:lnSpc>
              <a:spcAft>
                <a:spcPts val="0"/>
              </a:spcAft>
              <a:buNone/>
            </a:pPr>
            <a:r>
              <a:rPr lang="en-US" sz="1600" dirty="0">
                <a:solidFill>
                  <a:schemeClr val="tx1"/>
                </a:solidFill>
                <a:ea typeface="Arial" panose="020B0604020202020204" pitchFamily="34" charset="0"/>
              </a:rPr>
              <a:t>Cohort reviews for MDR/RR-TB patients</a:t>
            </a:r>
          </a:p>
          <a:p>
            <a:pPr marL="0" indent="0">
              <a:lnSpc>
                <a:spcPct val="115000"/>
              </a:lnSpc>
              <a:spcAft>
                <a:spcPts val="0"/>
              </a:spcAft>
              <a:buNone/>
            </a:pPr>
            <a:endParaRPr lang="en-US" sz="1600" dirty="0">
              <a:solidFill>
                <a:schemeClr val="tx1"/>
              </a:solidFill>
              <a:ea typeface="Arial" panose="020B0604020202020204" pitchFamily="34" charset="0"/>
            </a:endParaRPr>
          </a:p>
          <a:p>
            <a:pPr marL="0" indent="0">
              <a:lnSpc>
                <a:spcPct val="115000"/>
              </a:lnSpc>
              <a:spcAft>
                <a:spcPts val="0"/>
              </a:spcAft>
              <a:buNone/>
            </a:pPr>
            <a:r>
              <a:rPr lang="en-US" sz="1600" dirty="0">
                <a:solidFill>
                  <a:schemeClr val="tx1"/>
                </a:solidFill>
                <a:ea typeface="Arial" panose="020B0604020202020204" pitchFamily="34" charset="0"/>
              </a:rPr>
              <a:t>Routine data quality monitoring at National, sub-national &amp; facility level</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10</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t>Successful data-driven initiatives; </a:t>
            </a:r>
            <a:endParaRPr lang="en-US" dirty="0">
              <a:solidFill>
                <a:schemeClr val="tx2"/>
              </a:solidFill>
            </a:endParaRPr>
          </a:p>
        </p:txBody>
      </p:sp>
      <p:grpSp>
        <p:nvGrpSpPr>
          <p:cNvPr id="2" name="Group 1"/>
          <p:cNvGrpSpPr/>
          <p:nvPr/>
        </p:nvGrpSpPr>
        <p:grpSpPr>
          <a:xfrm>
            <a:off x="2992499" y="502193"/>
            <a:ext cx="6065504" cy="4239213"/>
            <a:chOff x="56191" y="427066"/>
            <a:chExt cx="9844442" cy="6813131"/>
          </a:xfrm>
        </p:grpSpPr>
        <p:graphicFrame>
          <p:nvGraphicFramePr>
            <p:cNvPr id="6" name="Diagram 5"/>
            <p:cNvGraphicFramePr/>
            <p:nvPr>
              <p:extLst>
                <p:ext uri="{D42A27DB-BD31-4B8C-83A1-F6EECF244321}">
                  <p14:modId xmlns:p14="http://schemas.microsoft.com/office/powerpoint/2010/main" val="3550001967"/>
                </p:ext>
              </p:extLst>
            </p:nvPr>
          </p:nvGraphicFramePr>
          <p:xfrm>
            <a:off x="1710047" y="1322848"/>
            <a:ext cx="6008914" cy="473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331084" y="427066"/>
              <a:ext cx="2586474" cy="1187158"/>
            </a:xfrm>
            <a:prstGeom prst="rect">
              <a:avLst/>
            </a:prstGeom>
            <a:noFill/>
          </p:spPr>
          <p:txBody>
            <a:bodyPr wrap="square" rtlCol="0">
              <a:spAutoFit/>
            </a:bodyPr>
            <a:lstStyle/>
            <a:p>
              <a:pPr algn="ctr"/>
              <a:r>
                <a:rPr lang="en-US" sz="1400" dirty="0"/>
                <a:t>Patient is </a:t>
              </a:r>
              <a:r>
                <a:rPr lang="en-US" sz="1400" b="1" dirty="0"/>
                <a:t>Screened</a:t>
              </a:r>
              <a:r>
                <a:rPr lang="en-US" sz="1400" dirty="0"/>
                <a:t> for TB using ICF Guide</a:t>
              </a:r>
            </a:p>
          </p:txBody>
        </p:sp>
        <p:sp>
          <p:nvSpPr>
            <p:cNvPr id="8" name="TextBox 7"/>
            <p:cNvSpPr txBox="1"/>
            <p:nvPr/>
          </p:nvSpPr>
          <p:spPr>
            <a:xfrm>
              <a:off x="5786000" y="937685"/>
              <a:ext cx="3690507" cy="840903"/>
            </a:xfrm>
            <a:prstGeom prst="rect">
              <a:avLst/>
            </a:prstGeom>
            <a:noFill/>
          </p:spPr>
          <p:txBody>
            <a:bodyPr wrap="square" rtlCol="0">
              <a:spAutoFit/>
            </a:bodyPr>
            <a:lstStyle/>
            <a:p>
              <a:pPr algn="ctr"/>
              <a:r>
                <a:rPr lang="en-US" sz="1400" dirty="0"/>
                <a:t>Presumed cases sent to the </a:t>
              </a:r>
              <a:r>
                <a:rPr lang="en-US" sz="1400" b="1" dirty="0"/>
                <a:t>Lab for Confirmation</a:t>
              </a:r>
            </a:p>
          </p:txBody>
        </p:sp>
        <p:sp>
          <p:nvSpPr>
            <p:cNvPr id="9" name="TextBox 8"/>
            <p:cNvSpPr txBox="1"/>
            <p:nvPr/>
          </p:nvSpPr>
          <p:spPr>
            <a:xfrm>
              <a:off x="6614557" y="2244149"/>
              <a:ext cx="3224085" cy="741974"/>
            </a:xfrm>
            <a:prstGeom prst="rect">
              <a:avLst/>
            </a:prstGeom>
            <a:noFill/>
          </p:spPr>
          <p:txBody>
            <a:bodyPr wrap="square" rtlCol="0">
              <a:spAutoFit/>
            </a:bodyPr>
            <a:lstStyle/>
            <a:p>
              <a:pPr algn="ctr"/>
              <a:r>
                <a:rPr lang="en-US" sz="1200" dirty="0"/>
                <a:t>MTB+  &amp; </a:t>
              </a:r>
              <a:r>
                <a:rPr lang="en-US" sz="1200" b="1" dirty="0"/>
                <a:t>RR Cases entered in </a:t>
              </a:r>
              <a:r>
                <a:rPr lang="en-US" sz="1200" b="1" dirty="0" err="1"/>
                <a:t>eCBSS</a:t>
              </a:r>
              <a:endParaRPr lang="en-US" sz="1200" b="1" dirty="0"/>
            </a:p>
          </p:txBody>
        </p:sp>
        <p:sp>
          <p:nvSpPr>
            <p:cNvPr id="10" name="TextBox 9"/>
            <p:cNvSpPr txBox="1"/>
            <p:nvPr/>
          </p:nvSpPr>
          <p:spPr>
            <a:xfrm>
              <a:off x="7086712" y="4358075"/>
              <a:ext cx="2751930" cy="1335553"/>
            </a:xfrm>
            <a:prstGeom prst="rect">
              <a:avLst/>
            </a:prstGeom>
            <a:noFill/>
          </p:spPr>
          <p:txBody>
            <a:bodyPr wrap="square" rtlCol="0">
              <a:spAutoFit/>
            </a:bodyPr>
            <a:lstStyle/>
            <a:p>
              <a:r>
                <a:rPr lang="en-US" sz="1200" dirty="0"/>
                <a:t>Cases Appear on Sites </a:t>
              </a:r>
              <a:r>
                <a:rPr lang="en-US" sz="1200" b="1" dirty="0"/>
                <a:t>Dashboard</a:t>
              </a:r>
              <a:r>
                <a:rPr lang="en-US" sz="1200" dirty="0"/>
                <a:t> and Notification is sent to TB FP</a:t>
              </a:r>
            </a:p>
          </p:txBody>
        </p:sp>
        <p:sp>
          <p:nvSpPr>
            <p:cNvPr id="11" name="TextBox 10"/>
            <p:cNvSpPr txBox="1"/>
            <p:nvPr/>
          </p:nvSpPr>
          <p:spPr>
            <a:xfrm>
              <a:off x="3032539" y="6053039"/>
              <a:ext cx="3694345" cy="1187158"/>
            </a:xfrm>
            <a:prstGeom prst="rect">
              <a:avLst/>
            </a:prstGeom>
            <a:noFill/>
          </p:spPr>
          <p:txBody>
            <a:bodyPr wrap="square" rtlCol="0">
              <a:spAutoFit/>
            </a:bodyPr>
            <a:lstStyle/>
            <a:p>
              <a:r>
                <a:rPr lang="en-US" sz="1400" dirty="0"/>
                <a:t>RTLs generate </a:t>
              </a:r>
              <a:r>
                <a:rPr lang="en-US" sz="1400" b="1" dirty="0"/>
                <a:t>Line Lists of RR </a:t>
              </a:r>
              <a:r>
                <a:rPr lang="en-US" sz="1400" dirty="0"/>
                <a:t>patients and compare with Registers</a:t>
              </a:r>
            </a:p>
          </p:txBody>
        </p:sp>
        <p:sp>
          <p:nvSpPr>
            <p:cNvPr id="12" name="TextBox 11"/>
            <p:cNvSpPr txBox="1"/>
            <p:nvPr/>
          </p:nvSpPr>
          <p:spPr>
            <a:xfrm>
              <a:off x="56191" y="4852709"/>
              <a:ext cx="2770135" cy="1187158"/>
            </a:xfrm>
            <a:prstGeom prst="rect">
              <a:avLst/>
            </a:prstGeom>
            <a:noFill/>
          </p:spPr>
          <p:txBody>
            <a:bodyPr wrap="square" rtlCol="0">
              <a:spAutoFit/>
            </a:bodyPr>
            <a:lstStyle/>
            <a:p>
              <a:pPr algn="ctr"/>
              <a:r>
                <a:rPr lang="en-US" sz="1400" b="1" dirty="0"/>
                <a:t>Follow-up calls </a:t>
              </a:r>
              <a:r>
                <a:rPr lang="en-US" sz="1400" dirty="0"/>
                <a:t>made to DTUs and Patients for Initiation </a:t>
              </a:r>
            </a:p>
          </p:txBody>
        </p:sp>
        <p:sp>
          <p:nvSpPr>
            <p:cNvPr id="13" name="TextBox 12"/>
            <p:cNvSpPr txBox="1"/>
            <p:nvPr/>
          </p:nvSpPr>
          <p:spPr>
            <a:xfrm>
              <a:off x="56191" y="1145313"/>
              <a:ext cx="2471707" cy="3264682"/>
            </a:xfrm>
            <a:prstGeom prst="rect">
              <a:avLst/>
            </a:prstGeom>
            <a:noFill/>
          </p:spPr>
          <p:txBody>
            <a:bodyPr wrap="square" rtlCol="0">
              <a:spAutoFit/>
            </a:bodyPr>
            <a:lstStyle/>
            <a:p>
              <a:pPr marL="119063" indent="-119063">
                <a:buFont typeface="Arial" panose="020B0604020202020204" pitchFamily="34" charset="0"/>
                <a:buChar char="•"/>
              </a:pPr>
              <a:r>
                <a:rPr lang="en-US" sz="1400" dirty="0"/>
                <a:t>Contact tracing completed for </a:t>
              </a:r>
              <a:r>
                <a:rPr lang="en-US" sz="1400" b="1" dirty="0"/>
                <a:t>further linkage</a:t>
              </a:r>
            </a:p>
            <a:p>
              <a:pPr marL="119063" indent="-119063">
                <a:buFont typeface="Arial" panose="020B0604020202020204" pitchFamily="34" charset="0"/>
                <a:buChar char="•"/>
              </a:pPr>
              <a:r>
                <a:rPr lang="en-US" sz="1400" dirty="0"/>
                <a:t>Appointment Lists generated to ensure </a:t>
              </a:r>
              <a:r>
                <a:rPr lang="en-US" sz="1400" b="1" dirty="0"/>
                <a:t>treatment completion</a:t>
              </a:r>
            </a:p>
          </p:txBody>
        </p:sp>
        <p:pic>
          <p:nvPicPr>
            <p:cNvPr id="14" name="Picture 13"/>
            <p:cNvPicPr>
              <a:picLocks noChangeAspect="1"/>
            </p:cNvPicPr>
            <p:nvPr/>
          </p:nvPicPr>
          <p:blipFill>
            <a:blip r:embed="rId8"/>
            <a:stretch>
              <a:fillRect/>
            </a:stretch>
          </p:blipFill>
          <p:spPr>
            <a:xfrm>
              <a:off x="7093033" y="5702557"/>
              <a:ext cx="2664025" cy="1233298"/>
            </a:xfrm>
            <a:prstGeom prst="rect">
              <a:avLst/>
            </a:prstGeom>
            <a:ln>
              <a:solidFill>
                <a:srgbClr val="FF0000"/>
              </a:solidFill>
              <a:prstDash val="dash"/>
            </a:ln>
          </p:spPr>
        </p:pic>
        <p:pic>
          <p:nvPicPr>
            <p:cNvPr id="15" name="Picture 14"/>
            <p:cNvPicPr>
              <a:picLocks noChangeAspect="1"/>
            </p:cNvPicPr>
            <p:nvPr/>
          </p:nvPicPr>
          <p:blipFill>
            <a:blip r:embed="rId9"/>
            <a:stretch>
              <a:fillRect/>
            </a:stretch>
          </p:blipFill>
          <p:spPr>
            <a:xfrm>
              <a:off x="7262035" y="2906506"/>
              <a:ext cx="2638598" cy="1444361"/>
            </a:xfrm>
            <a:prstGeom prst="rect">
              <a:avLst/>
            </a:prstGeom>
            <a:ln>
              <a:solidFill>
                <a:srgbClr val="FF0000"/>
              </a:solidFill>
              <a:prstDash val="dash"/>
            </a:ln>
          </p:spPr>
        </p:pic>
      </p:grpSp>
    </p:spTree>
    <p:custDataLst>
      <p:tags r:id="rId1"/>
    </p:custDataLst>
    <p:extLst>
      <p:ext uri="{BB962C8B-B14F-4D97-AF65-F5344CB8AC3E}">
        <p14:creationId xmlns:p14="http://schemas.microsoft.com/office/powerpoint/2010/main" val="37233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15518" y="2669007"/>
            <a:ext cx="3841885" cy="1808495"/>
          </a:xfrm>
          <a:prstGeom prst="rect">
            <a:avLst/>
          </a:prstGeom>
        </p:spPr>
      </p:pic>
      <p:sp>
        <p:nvSpPr>
          <p:cNvPr id="3" name="Slide Number Placeholder 2"/>
          <p:cNvSpPr>
            <a:spLocks noGrp="1"/>
          </p:cNvSpPr>
          <p:nvPr>
            <p:ph type="sldNum" sz="quarter" idx="4"/>
          </p:nvPr>
        </p:nvSpPr>
        <p:spPr/>
        <p:txBody>
          <a:bodyPr/>
          <a:lstStyle/>
          <a:p>
            <a:fld id="{42782948-4DBE-204D-AB9E-B65E067054AE}" type="slidenum">
              <a:rPr lang="en-US" smtClean="0"/>
              <a:pPr/>
              <a:t>11</a:t>
            </a:fld>
            <a:endParaRPr lang="en-US"/>
          </a:p>
        </p:txBody>
      </p:sp>
      <p:sp>
        <p:nvSpPr>
          <p:cNvPr id="4" name="Title 3"/>
          <p:cNvSpPr>
            <a:spLocks noGrp="1"/>
          </p:cNvSpPr>
          <p:nvPr>
            <p:ph type="title"/>
          </p:nvPr>
        </p:nvSpPr>
        <p:spPr>
          <a:xfrm>
            <a:off x="3575153" y="23617"/>
            <a:ext cx="4542753" cy="461665"/>
          </a:xfrm>
        </p:spPr>
        <p:txBody>
          <a:bodyPr/>
          <a:lstStyle/>
          <a:p>
            <a:r>
              <a:rPr lang="en-US" dirty="0" smtClean="0"/>
              <a:t>Dashboards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3308" y="878013"/>
            <a:ext cx="2241766" cy="2394201"/>
          </a:xfrm>
          <a:prstGeom prst="rect">
            <a:avLst/>
          </a:prstGeom>
          <a:ln w="12700">
            <a:solidFill>
              <a:srgbClr val="002060"/>
            </a:solidFill>
          </a:ln>
        </p:spPr>
      </p:pic>
      <p:grpSp>
        <p:nvGrpSpPr>
          <p:cNvPr id="9" name="Group 8"/>
          <p:cNvGrpSpPr/>
          <p:nvPr/>
        </p:nvGrpSpPr>
        <p:grpSpPr>
          <a:xfrm>
            <a:off x="5738338" y="3387774"/>
            <a:ext cx="3338206" cy="909848"/>
            <a:chOff x="4472609" y="1036891"/>
            <a:chExt cx="4472610" cy="2198273"/>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9689" r="19835" b="31585"/>
            <a:stretch/>
          </p:blipFill>
          <p:spPr>
            <a:xfrm>
              <a:off x="4472609" y="1036891"/>
              <a:ext cx="4472610" cy="2198273"/>
            </a:xfrm>
            <a:prstGeom prst="rect">
              <a:avLst/>
            </a:prstGeom>
          </p:spPr>
        </p:pic>
        <p:sp>
          <p:nvSpPr>
            <p:cNvPr id="11" name="Rectangle 10"/>
            <p:cNvSpPr/>
            <p:nvPr/>
          </p:nvSpPr>
          <p:spPr>
            <a:xfrm>
              <a:off x="5416826" y="1878496"/>
              <a:ext cx="894522" cy="125233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650694" y="4220667"/>
            <a:ext cx="3493305" cy="850064"/>
            <a:chOff x="4045226" y="3234178"/>
            <a:chExt cx="4999383" cy="1178796"/>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5226" y="3234178"/>
              <a:ext cx="4999383" cy="1178796"/>
            </a:xfrm>
            <a:prstGeom prst="rect">
              <a:avLst/>
            </a:prstGeom>
          </p:spPr>
        </p:pic>
        <p:sp>
          <p:nvSpPr>
            <p:cNvPr id="14" name="Rectangle 13"/>
            <p:cNvSpPr/>
            <p:nvPr/>
          </p:nvSpPr>
          <p:spPr>
            <a:xfrm>
              <a:off x="4641574" y="4035287"/>
              <a:ext cx="675861" cy="894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0" y="2307926"/>
            <a:ext cx="1205395" cy="369332"/>
          </a:xfrm>
          <a:prstGeom prst="rect">
            <a:avLst/>
          </a:prstGeom>
          <a:noFill/>
        </p:spPr>
        <p:txBody>
          <a:bodyPr wrap="none" rtlCol="0">
            <a:spAutoFit/>
          </a:bodyPr>
          <a:lstStyle/>
          <a:p>
            <a:r>
              <a:rPr lang="en-US" b="1" dirty="0" smtClean="0"/>
              <a:t>CAST-TB</a:t>
            </a:r>
            <a:endParaRPr lang="en-US" b="1" dirty="0"/>
          </a:p>
        </p:txBody>
      </p:sp>
      <p:sp>
        <p:nvSpPr>
          <p:cNvPr id="16" name="TextBox 15"/>
          <p:cNvSpPr txBox="1"/>
          <p:nvPr/>
        </p:nvSpPr>
        <p:spPr>
          <a:xfrm>
            <a:off x="5772890" y="425413"/>
            <a:ext cx="1461234" cy="369332"/>
          </a:xfrm>
          <a:prstGeom prst="rect">
            <a:avLst/>
          </a:prstGeom>
          <a:noFill/>
        </p:spPr>
        <p:txBody>
          <a:bodyPr wrap="none" rtlCol="0">
            <a:spAutoFit/>
          </a:bodyPr>
          <a:lstStyle/>
          <a:p>
            <a:r>
              <a:rPr lang="en-US" b="1" dirty="0" smtClean="0"/>
              <a:t>LABXPERT</a:t>
            </a:r>
            <a:endParaRPr lang="en-US" b="1" dirty="0"/>
          </a:p>
        </p:txBody>
      </p:sp>
      <p:sp>
        <p:nvSpPr>
          <p:cNvPr id="17" name="TextBox 16"/>
          <p:cNvSpPr txBox="1"/>
          <p:nvPr/>
        </p:nvSpPr>
        <p:spPr>
          <a:xfrm>
            <a:off x="7992447" y="809748"/>
            <a:ext cx="1151551" cy="1754326"/>
          </a:xfrm>
          <a:prstGeom prst="rect">
            <a:avLst/>
          </a:prstGeom>
          <a:noFill/>
        </p:spPr>
        <p:txBody>
          <a:bodyPr wrap="square" rtlCol="0">
            <a:spAutoFit/>
          </a:bodyPr>
          <a:lstStyle/>
          <a:p>
            <a:r>
              <a:rPr lang="en-US" i="1" dirty="0" smtClean="0">
                <a:solidFill>
                  <a:srgbClr val="FF0000"/>
                </a:solidFill>
              </a:rPr>
              <a:t>System </a:t>
            </a:r>
          </a:p>
          <a:p>
            <a:r>
              <a:rPr lang="en-US" i="1" dirty="0" smtClean="0">
                <a:solidFill>
                  <a:srgbClr val="FF0000"/>
                </a:solidFill>
              </a:rPr>
              <a:t>helps in </a:t>
            </a:r>
          </a:p>
          <a:p>
            <a:r>
              <a:rPr lang="en-US" i="1" dirty="0">
                <a:solidFill>
                  <a:srgbClr val="FF0000"/>
                </a:solidFill>
              </a:rPr>
              <a:t>s</a:t>
            </a:r>
            <a:r>
              <a:rPr lang="en-US" i="1" dirty="0" smtClean="0">
                <a:solidFill>
                  <a:srgbClr val="FF0000"/>
                </a:solidFill>
              </a:rPr>
              <a:t>ending </a:t>
            </a:r>
          </a:p>
          <a:p>
            <a:r>
              <a:rPr lang="en-US" i="1" dirty="0">
                <a:solidFill>
                  <a:srgbClr val="FF0000"/>
                </a:solidFill>
              </a:rPr>
              <a:t>n</a:t>
            </a:r>
            <a:r>
              <a:rPr lang="en-US" i="1" dirty="0" smtClean="0">
                <a:solidFill>
                  <a:srgbClr val="FF0000"/>
                </a:solidFill>
              </a:rPr>
              <a:t>otification</a:t>
            </a:r>
          </a:p>
          <a:p>
            <a:r>
              <a:rPr lang="en-US" i="1" dirty="0">
                <a:solidFill>
                  <a:srgbClr val="FF0000"/>
                </a:solidFill>
              </a:rPr>
              <a:t>t</a:t>
            </a:r>
            <a:r>
              <a:rPr lang="en-US" i="1" dirty="0" smtClean="0">
                <a:solidFill>
                  <a:srgbClr val="FF0000"/>
                </a:solidFill>
              </a:rPr>
              <a:t>o Rif. Res </a:t>
            </a:r>
          </a:p>
          <a:p>
            <a:r>
              <a:rPr lang="en-US" i="1" dirty="0" smtClean="0">
                <a:solidFill>
                  <a:srgbClr val="FF0000"/>
                </a:solidFill>
              </a:rPr>
              <a:t>Cases</a:t>
            </a:r>
            <a:endParaRPr lang="en-US" i="1" dirty="0">
              <a:solidFill>
                <a:srgbClr val="FF0000"/>
              </a:solidFill>
            </a:endParaRPr>
          </a:p>
        </p:txBody>
      </p:sp>
      <p:sp>
        <p:nvSpPr>
          <p:cNvPr id="18" name="TextBox 17"/>
          <p:cNvSpPr txBox="1"/>
          <p:nvPr/>
        </p:nvSpPr>
        <p:spPr>
          <a:xfrm>
            <a:off x="0" y="4424457"/>
            <a:ext cx="4766723" cy="523220"/>
          </a:xfrm>
          <a:prstGeom prst="rect">
            <a:avLst/>
          </a:prstGeom>
          <a:noFill/>
        </p:spPr>
        <p:txBody>
          <a:bodyPr wrap="square" rtlCol="0">
            <a:spAutoFit/>
          </a:bodyPr>
          <a:lstStyle/>
          <a:p>
            <a:r>
              <a:rPr lang="en-US" sz="1400" i="1" dirty="0" smtClean="0">
                <a:solidFill>
                  <a:srgbClr val="FF0000"/>
                </a:solidFill>
              </a:rPr>
              <a:t>Community (Household)interventions through CAST (4 Day), Integration with other services MCH, WASH, Malaria, HIV </a:t>
            </a:r>
            <a:endParaRPr lang="en-US" sz="1400" i="1" dirty="0">
              <a:solidFill>
                <a:srgbClr val="FF0000"/>
              </a:solidFill>
            </a:endParaRPr>
          </a:p>
        </p:txBody>
      </p:sp>
      <p:pic>
        <p:nvPicPr>
          <p:cNvPr id="19" name="Picture 18"/>
          <p:cNvPicPr>
            <a:picLocks noChangeAspect="1"/>
          </p:cNvPicPr>
          <p:nvPr/>
        </p:nvPicPr>
        <p:blipFill>
          <a:blip r:embed="rId6"/>
          <a:stretch>
            <a:fillRect/>
          </a:stretch>
        </p:blipFill>
        <p:spPr>
          <a:xfrm>
            <a:off x="41885" y="574471"/>
            <a:ext cx="3915518" cy="1786480"/>
          </a:xfrm>
          <a:prstGeom prst="rect">
            <a:avLst/>
          </a:prstGeom>
        </p:spPr>
      </p:pic>
      <p:sp>
        <p:nvSpPr>
          <p:cNvPr id="20" name="TextBox 19"/>
          <p:cNvSpPr txBox="1"/>
          <p:nvPr/>
        </p:nvSpPr>
        <p:spPr>
          <a:xfrm>
            <a:off x="115518" y="274840"/>
            <a:ext cx="930063" cy="369332"/>
          </a:xfrm>
          <a:prstGeom prst="rect">
            <a:avLst/>
          </a:prstGeom>
          <a:noFill/>
        </p:spPr>
        <p:txBody>
          <a:bodyPr wrap="none" rtlCol="0">
            <a:spAutoFit/>
          </a:bodyPr>
          <a:lstStyle/>
          <a:p>
            <a:r>
              <a:rPr lang="en-US" b="1" dirty="0" err="1" smtClean="0"/>
              <a:t>eCBSS</a:t>
            </a:r>
            <a:endParaRPr lang="en-US" b="1" dirty="0"/>
          </a:p>
        </p:txBody>
      </p:sp>
      <p:sp>
        <p:nvSpPr>
          <p:cNvPr id="21" name="Right Brace 20"/>
          <p:cNvSpPr/>
          <p:nvPr/>
        </p:nvSpPr>
        <p:spPr>
          <a:xfrm>
            <a:off x="4167266" y="1049311"/>
            <a:ext cx="179882" cy="31104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4290952" y="2419874"/>
            <a:ext cx="1142620" cy="646331"/>
          </a:xfrm>
          <a:prstGeom prst="rect">
            <a:avLst/>
          </a:prstGeom>
          <a:noFill/>
        </p:spPr>
        <p:txBody>
          <a:bodyPr wrap="none" rtlCol="0">
            <a:spAutoFit/>
          </a:bodyPr>
          <a:lstStyle/>
          <a:p>
            <a:r>
              <a:rPr lang="en-US" b="1" dirty="0" smtClean="0"/>
              <a:t>DHIS2 </a:t>
            </a:r>
          </a:p>
          <a:p>
            <a:r>
              <a:rPr lang="en-US" b="1" dirty="0" smtClean="0"/>
              <a:t>Platform</a:t>
            </a:r>
            <a:endParaRPr lang="en-US" b="1" dirty="0"/>
          </a:p>
        </p:txBody>
      </p:sp>
    </p:spTree>
    <p:extLst>
      <p:ext uri="{BB962C8B-B14F-4D97-AF65-F5344CB8AC3E}">
        <p14:creationId xmlns:p14="http://schemas.microsoft.com/office/powerpoint/2010/main" val="998863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12</a:t>
            </a:fld>
            <a:endParaRPr lang="en-US"/>
          </a:p>
        </p:txBody>
      </p:sp>
      <p:sp>
        <p:nvSpPr>
          <p:cNvPr id="4" name="Title 3"/>
          <p:cNvSpPr>
            <a:spLocks noGrp="1"/>
          </p:cNvSpPr>
          <p:nvPr>
            <p:ph type="title"/>
          </p:nvPr>
        </p:nvSpPr>
        <p:spPr/>
        <p:txBody>
          <a:bodyPr/>
          <a:lstStyle/>
          <a:p>
            <a:r>
              <a:rPr lang="en-US" dirty="0"/>
              <a:t>Case level data(</a:t>
            </a:r>
            <a:r>
              <a:rPr lang="en-US" dirty="0" err="1"/>
              <a:t>eCBSS</a:t>
            </a:r>
            <a:r>
              <a:rPr lang="en-US" dirty="0"/>
              <a:t>) Coverage and Utilization</a:t>
            </a:r>
          </a:p>
        </p:txBody>
      </p:sp>
      <p:pic>
        <p:nvPicPr>
          <p:cNvPr id="5" name="Picture 4">
            <a:extLst>
              <a:ext uri="{FF2B5EF4-FFF2-40B4-BE49-F238E27FC236}">
                <a16:creationId xmlns:a16="http://schemas.microsoft.com/office/drawing/2014/main" id="{FAACBFD7-E780-E4B3-828D-3ED0057D8936}"/>
              </a:ext>
            </a:extLst>
          </p:cNvPr>
          <p:cNvPicPr>
            <a:picLocks noChangeAspect="1"/>
          </p:cNvPicPr>
          <p:nvPr/>
        </p:nvPicPr>
        <p:blipFill>
          <a:blip r:embed="rId2"/>
          <a:stretch>
            <a:fillRect/>
          </a:stretch>
        </p:blipFill>
        <p:spPr>
          <a:xfrm>
            <a:off x="58356" y="487434"/>
            <a:ext cx="5383085" cy="380516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754" y="1293588"/>
            <a:ext cx="3181845" cy="3420798"/>
          </a:xfrm>
          <a:prstGeom prst="rect">
            <a:avLst/>
          </a:prstGeom>
        </p:spPr>
      </p:pic>
      <p:sp>
        <p:nvSpPr>
          <p:cNvPr id="11" name="TextBox 10"/>
          <p:cNvSpPr txBox="1"/>
          <p:nvPr/>
        </p:nvSpPr>
        <p:spPr>
          <a:xfrm>
            <a:off x="5583165" y="578089"/>
            <a:ext cx="3649076" cy="523220"/>
          </a:xfrm>
          <a:prstGeom prst="rect">
            <a:avLst/>
          </a:prstGeom>
          <a:noFill/>
        </p:spPr>
        <p:txBody>
          <a:bodyPr wrap="none" rtlCol="0">
            <a:spAutoFit/>
          </a:bodyPr>
          <a:lstStyle/>
          <a:p>
            <a:r>
              <a:rPr lang="en-US" sz="1400" b="1" dirty="0" smtClean="0"/>
              <a:t>A Summary is shared out  Weekly </a:t>
            </a:r>
          </a:p>
          <a:p>
            <a:r>
              <a:rPr lang="en-US" sz="1400" b="1" dirty="0" smtClean="0"/>
              <a:t>to track trainings DS/ DR TB notifications</a:t>
            </a:r>
            <a:endParaRPr lang="en-US" sz="1400" b="1" dirty="0"/>
          </a:p>
        </p:txBody>
      </p:sp>
      <p:graphicFrame>
        <p:nvGraphicFramePr>
          <p:cNvPr id="12" name="Table 11"/>
          <p:cNvGraphicFramePr>
            <a:graphicFrameLocks noGrp="1"/>
          </p:cNvGraphicFramePr>
          <p:nvPr>
            <p:extLst>
              <p:ext uri="{D42A27DB-BD31-4B8C-83A1-F6EECF244321}">
                <p14:modId xmlns:p14="http://schemas.microsoft.com/office/powerpoint/2010/main" val="4083310546"/>
              </p:ext>
            </p:extLst>
          </p:nvPr>
        </p:nvGraphicFramePr>
        <p:xfrm>
          <a:off x="278052" y="4409586"/>
          <a:ext cx="5035974" cy="609600"/>
        </p:xfrm>
        <a:graphic>
          <a:graphicData uri="http://schemas.openxmlformats.org/drawingml/2006/table">
            <a:tbl>
              <a:tblPr firstRow="1" bandRow="1">
                <a:tableStyleId>{5940675A-B579-460E-94D1-54222C63F5DA}</a:tableStyleId>
              </a:tblPr>
              <a:tblGrid>
                <a:gridCol w="4293949">
                  <a:extLst>
                    <a:ext uri="{9D8B030D-6E8A-4147-A177-3AD203B41FA5}">
                      <a16:colId xmlns:a16="http://schemas.microsoft.com/office/drawing/2014/main" val="4162591934"/>
                    </a:ext>
                  </a:extLst>
                </a:gridCol>
                <a:gridCol w="742025">
                  <a:extLst>
                    <a:ext uri="{9D8B030D-6E8A-4147-A177-3AD203B41FA5}">
                      <a16:colId xmlns:a16="http://schemas.microsoft.com/office/drawing/2014/main" val="2599640399"/>
                    </a:ext>
                  </a:extLst>
                </a:gridCol>
              </a:tblGrid>
              <a:tr h="227817">
                <a:tc>
                  <a:txBody>
                    <a:bodyPr/>
                    <a:lstStyle/>
                    <a:p>
                      <a:r>
                        <a:rPr lang="en-US" sz="1400" dirty="0" smtClean="0"/>
                        <a:t>DTUs that have entered data in </a:t>
                      </a:r>
                      <a:r>
                        <a:rPr lang="en-US" sz="1400" dirty="0" err="1" smtClean="0"/>
                        <a:t>eCBSS</a:t>
                      </a:r>
                      <a:endParaRPr lang="en-US" sz="1400" dirty="0"/>
                    </a:p>
                  </a:txBody>
                  <a:tcPr/>
                </a:tc>
                <a:tc>
                  <a:txBody>
                    <a:bodyPr/>
                    <a:lstStyle/>
                    <a:p>
                      <a:pPr algn="ctr"/>
                      <a:r>
                        <a:rPr lang="en-US" sz="1400" b="1" dirty="0" smtClean="0"/>
                        <a:t>975</a:t>
                      </a:r>
                      <a:endParaRPr lang="en-US" sz="1400" b="1" dirty="0"/>
                    </a:p>
                  </a:txBody>
                  <a:tcPr/>
                </a:tc>
                <a:extLst>
                  <a:ext uri="{0D108BD9-81ED-4DB2-BD59-A6C34878D82A}">
                    <a16:rowId xmlns:a16="http://schemas.microsoft.com/office/drawing/2014/main" val="3203291259"/>
                  </a:ext>
                </a:extLst>
              </a:tr>
              <a:tr h="227817">
                <a:tc>
                  <a:txBody>
                    <a:bodyPr/>
                    <a:lstStyle/>
                    <a:p>
                      <a:r>
                        <a:rPr lang="en-US" sz="1400" dirty="0" smtClean="0"/>
                        <a:t>Utilization</a:t>
                      </a:r>
                      <a:endParaRPr lang="en-US" sz="1400" dirty="0"/>
                    </a:p>
                  </a:txBody>
                  <a:tcPr/>
                </a:tc>
                <a:tc>
                  <a:txBody>
                    <a:bodyPr/>
                    <a:lstStyle/>
                    <a:p>
                      <a:pPr algn="ctr"/>
                      <a:r>
                        <a:rPr lang="en-US" sz="1400" b="1" dirty="0" smtClean="0"/>
                        <a:t>79%</a:t>
                      </a:r>
                      <a:endParaRPr lang="en-US" sz="1400" b="1" dirty="0"/>
                    </a:p>
                  </a:txBody>
                  <a:tcPr/>
                </a:tc>
                <a:extLst>
                  <a:ext uri="{0D108BD9-81ED-4DB2-BD59-A6C34878D82A}">
                    <a16:rowId xmlns:a16="http://schemas.microsoft.com/office/drawing/2014/main" val="1874862927"/>
                  </a:ext>
                </a:extLst>
              </a:tr>
            </a:tbl>
          </a:graphicData>
        </a:graphic>
      </p:graphicFrame>
    </p:spTree>
    <p:extLst>
      <p:ext uri="{BB962C8B-B14F-4D97-AF65-F5344CB8AC3E}">
        <p14:creationId xmlns:p14="http://schemas.microsoft.com/office/powerpoint/2010/main" val="2193679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13</a:t>
            </a:fld>
            <a:endParaRPr lang="en-US"/>
          </a:p>
        </p:txBody>
      </p:sp>
      <p:sp>
        <p:nvSpPr>
          <p:cNvPr id="4" name="Title 3"/>
          <p:cNvSpPr>
            <a:spLocks noGrp="1"/>
          </p:cNvSpPr>
          <p:nvPr>
            <p:ph type="title"/>
          </p:nvPr>
        </p:nvSpPr>
        <p:spPr>
          <a:xfrm>
            <a:off x="345507" y="115950"/>
            <a:ext cx="7772400" cy="369332"/>
          </a:xfrm>
        </p:spPr>
        <p:txBody>
          <a:bodyPr/>
          <a:lstStyle/>
          <a:p>
            <a:r>
              <a:rPr lang="en-US" sz="1800" dirty="0"/>
              <a:t>Weekly Monitoring of patient level data </a:t>
            </a:r>
            <a:r>
              <a:rPr lang="en-US" sz="1800" dirty="0" smtClean="0"/>
              <a:t>entry (Coverage </a:t>
            </a:r>
            <a:r>
              <a:rPr lang="en-US" sz="1800" dirty="0"/>
              <a:t>at 73%)</a:t>
            </a:r>
            <a:endParaRPr lang="en-US" sz="1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509" y="485282"/>
            <a:ext cx="7127822" cy="4541621"/>
          </a:xfrm>
          <a:prstGeom prst="rect">
            <a:avLst/>
          </a:prstGeom>
        </p:spPr>
      </p:pic>
    </p:spTree>
    <p:extLst>
      <p:ext uri="{BB962C8B-B14F-4D97-AF65-F5344CB8AC3E}">
        <p14:creationId xmlns:p14="http://schemas.microsoft.com/office/powerpoint/2010/main" val="2802268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345507" y="506063"/>
            <a:ext cx="7772400" cy="4057228"/>
          </a:xfrm>
        </p:spPr>
        <p:txBody>
          <a:bodyPr>
            <a:normAutofit/>
          </a:bodyPr>
          <a:lstStyle/>
          <a:p>
            <a:pPr>
              <a:lnSpc>
                <a:spcPct val="115000"/>
              </a:lnSpc>
              <a:spcAft>
                <a:spcPts val="0"/>
              </a:spcAft>
            </a:pPr>
            <a:r>
              <a:rPr lang="en-US" sz="1600" dirty="0">
                <a:solidFill>
                  <a:schemeClr val="tx1"/>
                </a:solidFill>
                <a:ea typeface="Arial" panose="020B0604020202020204" pitchFamily="34" charset="0"/>
              </a:rPr>
              <a:t>Haphazard, sporadic data quality Issues </a:t>
            </a:r>
            <a:r>
              <a:rPr lang="en-US" sz="1600" dirty="0">
                <a:solidFill>
                  <a:schemeClr val="tx1"/>
                </a:solidFill>
                <a:ea typeface="Arial" panose="020B0604020202020204" pitchFamily="34" charset="0"/>
              </a:rPr>
              <a:t>due to staff </a:t>
            </a:r>
            <a:r>
              <a:rPr lang="en-US" sz="1600" dirty="0" smtClean="0">
                <a:solidFill>
                  <a:schemeClr val="tx1"/>
                </a:solidFill>
                <a:ea typeface="Arial" panose="020B0604020202020204" pitchFamily="34" charset="0"/>
              </a:rPr>
              <a:t>turnovers, indicator understanding</a:t>
            </a:r>
            <a:endParaRPr lang="en-US" sz="1600" dirty="0">
              <a:solidFill>
                <a:schemeClr val="tx1"/>
              </a:solidFill>
              <a:ea typeface="Arial" panose="020B0604020202020204" pitchFamily="34" charset="0"/>
            </a:endParaRPr>
          </a:p>
          <a:p>
            <a:pPr>
              <a:lnSpc>
                <a:spcPct val="115000"/>
              </a:lnSpc>
              <a:spcAft>
                <a:spcPts val="0"/>
              </a:spcAft>
            </a:pPr>
            <a:r>
              <a:rPr lang="en-US" sz="1600" dirty="0" smtClean="0">
                <a:solidFill>
                  <a:schemeClr val="tx1"/>
                </a:solidFill>
                <a:ea typeface="Arial" panose="020B0604020202020204" pitchFamily="34" charset="0"/>
              </a:rPr>
              <a:t>Targeted interventions, Manuals, Guidelines, trainings, webinars</a:t>
            </a:r>
            <a:endParaRPr lang="en-US" sz="1600" dirty="0">
              <a:solidFill>
                <a:schemeClr val="tx1"/>
              </a:solidFill>
              <a:ea typeface="Arial" panose="020B0604020202020204" pitchFamily="34" charset="0"/>
            </a:endParaRP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14</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a:xfrm>
            <a:off x="195932" y="44397"/>
            <a:ext cx="8729329" cy="461665"/>
          </a:xfrm>
        </p:spPr>
        <p:txBody>
          <a:bodyPr/>
          <a:lstStyle/>
          <a:p>
            <a:r>
              <a:rPr lang="en-US" dirty="0"/>
              <a:t>Challenges in TB data management &amp; potential solutions</a:t>
            </a:r>
          </a:p>
        </p:txBody>
      </p:sp>
      <p:pic>
        <p:nvPicPr>
          <p:cNvPr id="2" name="Picture 1"/>
          <p:cNvPicPr>
            <a:picLocks noChangeAspect="1"/>
          </p:cNvPicPr>
          <p:nvPr/>
        </p:nvPicPr>
        <p:blipFill>
          <a:blip r:embed="rId3"/>
          <a:stretch>
            <a:fillRect/>
          </a:stretch>
        </p:blipFill>
        <p:spPr>
          <a:xfrm>
            <a:off x="272201" y="1632159"/>
            <a:ext cx="3123358" cy="3219784"/>
          </a:xfrm>
          <a:prstGeom prst="rect">
            <a:avLst/>
          </a:prstGeom>
        </p:spPr>
      </p:pic>
      <p:pic>
        <p:nvPicPr>
          <p:cNvPr id="6" name="Picture 5"/>
          <p:cNvPicPr>
            <a:picLocks noChangeAspect="1"/>
          </p:cNvPicPr>
          <p:nvPr/>
        </p:nvPicPr>
        <p:blipFill>
          <a:blip r:embed="rId4"/>
          <a:stretch>
            <a:fillRect/>
          </a:stretch>
        </p:blipFill>
        <p:spPr>
          <a:xfrm>
            <a:off x="5587420" y="1632159"/>
            <a:ext cx="3055993" cy="3219784"/>
          </a:xfrm>
          <a:prstGeom prst="rect">
            <a:avLst/>
          </a:prstGeom>
        </p:spPr>
      </p:pic>
      <p:cxnSp>
        <p:nvCxnSpPr>
          <p:cNvPr id="15" name="Straight Arrow Connector 14"/>
          <p:cNvCxnSpPr/>
          <p:nvPr/>
        </p:nvCxnSpPr>
        <p:spPr>
          <a:xfrm>
            <a:off x="4643233" y="1980871"/>
            <a:ext cx="2574790" cy="165424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122465" y="2014780"/>
            <a:ext cx="1545761" cy="135110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059280" y="1487838"/>
            <a:ext cx="1217893" cy="526942"/>
          </a:xfrm>
          <a:prstGeom prst="ellipse">
            <a:avLst/>
          </a:prstGeom>
          <a:solidFill>
            <a:schemeClr val="bg1"/>
          </a:solid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tx1"/>
                </a:solidFill>
              </a:rPr>
              <a:t>Changing Trajectory every </a:t>
            </a:r>
            <a:r>
              <a:rPr lang="en-US" sz="1000" b="1" dirty="0" err="1">
                <a:solidFill>
                  <a:schemeClr val="tx1"/>
                </a:solidFill>
              </a:rPr>
              <a:t>Qtr</a:t>
            </a:r>
            <a:endParaRPr lang="en-US" sz="1000" b="1" dirty="0">
              <a:solidFill>
                <a:schemeClr val="tx1"/>
              </a:solidFill>
            </a:endParaRPr>
          </a:p>
        </p:txBody>
      </p:sp>
      <p:sp>
        <p:nvSpPr>
          <p:cNvPr id="7" name="TextBox 6"/>
          <p:cNvSpPr txBox="1"/>
          <p:nvPr/>
        </p:nvSpPr>
        <p:spPr>
          <a:xfrm>
            <a:off x="1404720" y="1554825"/>
            <a:ext cx="1178656" cy="276999"/>
          </a:xfrm>
          <a:prstGeom prst="rect">
            <a:avLst/>
          </a:prstGeom>
          <a:noFill/>
        </p:spPr>
        <p:txBody>
          <a:bodyPr wrap="none" rtlCol="0">
            <a:spAutoFit/>
          </a:bodyPr>
          <a:lstStyle/>
          <a:p>
            <a:r>
              <a:rPr lang="en-US" sz="1200" b="1" dirty="0" smtClean="0"/>
              <a:t>Jul – Sep 2023</a:t>
            </a:r>
            <a:endParaRPr lang="en-US" sz="1200" b="1" dirty="0"/>
          </a:p>
        </p:txBody>
      </p:sp>
      <p:sp>
        <p:nvSpPr>
          <p:cNvPr id="13" name="TextBox 12"/>
          <p:cNvSpPr txBox="1"/>
          <p:nvPr/>
        </p:nvSpPr>
        <p:spPr>
          <a:xfrm>
            <a:off x="6709924" y="1554826"/>
            <a:ext cx="1265090" cy="276999"/>
          </a:xfrm>
          <a:prstGeom prst="rect">
            <a:avLst/>
          </a:prstGeom>
          <a:noFill/>
        </p:spPr>
        <p:txBody>
          <a:bodyPr wrap="none" rtlCol="0">
            <a:spAutoFit/>
          </a:bodyPr>
          <a:lstStyle/>
          <a:p>
            <a:r>
              <a:rPr lang="en-US" sz="1200" b="1" dirty="0" smtClean="0"/>
              <a:t>Oct - Dec 2023</a:t>
            </a:r>
            <a:endParaRPr lang="en-US" sz="1200" b="1" dirty="0"/>
          </a:p>
        </p:txBody>
      </p:sp>
      <p:graphicFrame>
        <p:nvGraphicFramePr>
          <p:cNvPr id="14" name="Table 13"/>
          <p:cNvGraphicFramePr>
            <a:graphicFrameLocks noGrp="1"/>
          </p:cNvGraphicFramePr>
          <p:nvPr>
            <p:extLst>
              <p:ext uri="{D42A27DB-BD31-4B8C-83A1-F6EECF244321}">
                <p14:modId xmlns:p14="http://schemas.microsoft.com/office/powerpoint/2010/main" val="1683114684"/>
              </p:ext>
            </p:extLst>
          </p:nvPr>
        </p:nvGraphicFramePr>
        <p:xfrm>
          <a:off x="3647858" y="3930677"/>
          <a:ext cx="1687263" cy="1004182"/>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09492816"/>
                    </a:ext>
                  </a:extLst>
                </a:gridCol>
                <a:gridCol w="1478983">
                  <a:extLst>
                    <a:ext uri="{9D8B030D-6E8A-4147-A177-3AD203B41FA5}">
                      <a16:colId xmlns:a16="http://schemas.microsoft.com/office/drawing/2014/main" val="1126749024"/>
                    </a:ext>
                  </a:extLst>
                </a:gridCol>
              </a:tblGrid>
              <a:tr h="194060">
                <a:tc gridSpan="2">
                  <a:txBody>
                    <a:bodyPr/>
                    <a:lstStyle/>
                    <a:p>
                      <a:r>
                        <a:rPr lang="en-US" sz="700" dirty="0" smtClean="0"/>
                        <a:t>Number Accessed</a:t>
                      </a:r>
                      <a:r>
                        <a:rPr lang="en-US" sz="700" baseline="0" dirty="0" smtClean="0"/>
                        <a:t> a </a:t>
                      </a:r>
                      <a:r>
                        <a:rPr lang="en-US" sz="700" baseline="0" dirty="0" err="1" smtClean="0"/>
                        <a:t>Genexpert</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70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499485"/>
                  </a:ext>
                </a:extLst>
              </a:tr>
              <a:tr h="194060">
                <a:tc>
                  <a:txBody>
                    <a:bodyPr/>
                    <a:lstStyle/>
                    <a:p>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dirty="0" smtClean="0"/>
                        <a:t>Under</a:t>
                      </a:r>
                      <a:r>
                        <a:rPr lang="en-US" sz="700" baseline="0" dirty="0" smtClean="0"/>
                        <a:t> </a:t>
                      </a:r>
                      <a:r>
                        <a:rPr lang="en-US" sz="700" dirty="0" smtClean="0"/>
                        <a:t>reported &lt;-2%</a:t>
                      </a:r>
                      <a:r>
                        <a:rPr lang="en-US" sz="700" baseline="0" dirty="0" smtClean="0"/>
                        <a:t> or &gt; 2%</a:t>
                      </a:r>
                      <a:endParaRPr lang="en-US" sz="70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3128388"/>
                  </a:ext>
                </a:extLst>
              </a:tr>
              <a:tr h="194060">
                <a:tc>
                  <a:txBody>
                    <a:bodyPr/>
                    <a:lstStyle/>
                    <a:p>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r>
                        <a:rPr lang="en-US" sz="700" dirty="0" smtClean="0"/>
                        <a:t>Well</a:t>
                      </a:r>
                      <a:r>
                        <a:rPr lang="en-US" sz="700" baseline="0" dirty="0" smtClean="0"/>
                        <a:t> </a:t>
                      </a:r>
                      <a:r>
                        <a:rPr lang="en-US" sz="700" baseline="0" dirty="0" smtClean="0"/>
                        <a:t>reported 0% Variance</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3840700"/>
                  </a:ext>
                </a:extLst>
              </a:tr>
              <a:tr h="194060">
                <a:tc>
                  <a:txBody>
                    <a:bodyPr/>
                    <a:lstStyle/>
                    <a:p>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r>
                        <a:rPr lang="en-US" sz="700" dirty="0" smtClean="0"/>
                        <a:t>Over </a:t>
                      </a:r>
                      <a:r>
                        <a:rPr lang="en-US" sz="700" dirty="0" smtClean="0"/>
                        <a:t>reported &lt;-2%</a:t>
                      </a:r>
                      <a:r>
                        <a:rPr lang="en-US" sz="700" baseline="0" dirty="0" smtClean="0"/>
                        <a:t> or &gt; 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4045405"/>
                  </a:ext>
                </a:extLst>
              </a:tr>
              <a:tr h="211702">
                <a:tc>
                  <a:txBody>
                    <a:bodyPr/>
                    <a:lstStyle/>
                    <a:p>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700" dirty="0" smtClean="0"/>
                        <a:t>Error (&lt;5%</a:t>
                      </a:r>
                      <a:r>
                        <a:rPr lang="en-US" sz="700" baseline="0" dirty="0" smtClean="0"/>
                        <a:t>  or &gt;5%)</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6530501"/>
                  </a:ext>
                </a:extLst>
              </a:tr>
            </a:tbl>
          </a:graphicData>
        </a:graphic>
      </p:graphicFrame>
    </p:spTree>
    <p:custDataLst>
      <p:tags r:id="rId1"/>
    </p:custDataLst>
    <p:extLst>
      <p:ext uri="{BB962C8B-B14F-4D97-AF65-F5344CB8AC3E}">
        <p14:creationId xmlns:p14="http://schemas.microsoft.com/office/powerpoint/2010/main" val="26874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50000"/>
              </a:lnSpc>
            </a:pPr>
            <a:r>
              <a:rPr lang="en-US" sz="1600" dirty="0" smtClean="0">
                <a:solidFill>
                  <a:schemeClr val="tx1"/>
                </a:solidFill>
              </a:rPr>
              <a:t>Interoperability of different systems</a:t>
            </a:r>
          </a:p>
          <a:p>
            <a:pPr>
              <a:lnSpc>
                <a:spcPct val="150000"/>
              </a:lnSpc>
            </a:pPr>
            <a:r>
              <a:rPr lang="en-US" sz="1600" dirty="0" err="1" smtClean="0">
                <a:solidFill>
                  <a:schemeClr val="tx1"/>
                </a:solidFill>
              </a:rPr>
              <a:t>eCBSS</a:t>
            </a:r>
            <a:r>
              <a:rPr lang="en-US" sz="1600" dirty="0" smtClean="0">
                <a:solidFill>
                  <a:schemeClr val="tx1"/>
                </a:solidFill>
              </a:rPr>
              <a:t> Scale up targeting 100% coverage</a:t>
            </a:r>
            <a:endParaRPr lang="en-US" sz="1600" dirty="0" smtClean="0">
              <a:solidFill>
                <a:schemeClr val="tx1"/>
              </a:solidFill>
            </a:endParaRPr>
          </a:p>
          <a:p>
            <a:pPr>
              <a:lnSpc>
                <a:spcPct val="150000"/>
              </a:lnSpc>
            </a:pPr>
            <a:r>
              <a:rPr lang="en-US" sz="1600" dirty="0" smtClean="0">
                <a:solidFill>
                  <a:schemeClr val="tx1"/>
                </a:solidFill>
              </a:rPr>
              <a:t>Leveraging </a:t>
            </a:r>
            <a:r>
              <a:rPr lang="en-US" sz="1600" dirty="0">
                <a:solidFill>
                  <a:schemeClr val="tx1"/>
                </a:solidFill>
              </a:rPr>
              <a:t>eCBSS as a data mine – big </a:t>
            </a:r>
            <a:r>
              <a:rPr lang="en-US" sz="1600" dirty="0" smtClean="0">
                <a:solidFill>
                  <a:schemeClr val="tx1"/>
                </a:solidFill>
              </a:rPr>
              <a:t>data</a:t>
            </a:r>
          </a:p>
          <a:p>
            <a:pPr>
              <a:lnSpc>
                <a:spcPct val="150000"/>
              </a:lnSpc>
            </a:pPr>
            <a:r>
              <a:rPr lang="en-US" sz="1600" dirty="0" smtClean="0">
                <a:solidFill>
                  <a:schemeClr val="tx1"/>
                </a:solidFill>
              </a:rPr>
              <a:t>Venture </a:t>
            </a:r>
            <a:r>
              <a:rPr lang="en-US" sz="1600" dirty="0">
                <a:solidFill>
                  <a:schemeClr val="tx1"/>
                </a:solidFill>
              </a:rPr>
              <a:t>into Artificial Intelligence and Machine Language with already existing systems</a:t>
            </a:r>
          </a:p>
          <a:p>
            <a:pPr>
              <a:lnSpc>
                <a:spcPct val="150000"/>
              </a:lnSpc>
            </a:pPr>
            <a:r>
              <a:rPr lang="en-US" sz="1600" dirty="0" smtClean="0">
                <a:solidFill>
                  <a:schemeClr val="tx1"/>
                </a:solidFill>
              </a:rPr>
              <a:t>Use </a:t>
            </a:r>
            <a:r>
              <a:rPr lang="en-US" sz="1600" dirty="0">
                <a:solidFill>
                  <a:schemeClr val="tx1"/>
                </a:solidFill>
              </a:rPr>
              <a:t>innovative ways to do modelling and studies </a:t>
            </a:r>
            <a:r>
              <a:rPr lang="en-US" sz="1600" dirty="0" err="1">
                <a:solidFill>
                  <a:schemeClr val="tx1"/>
                </a:solidFill>
              </a:rPr>
              <a:t>e.g</a:t>
            </a:r>
            <a:r>
              <a:rPr lang="en-US" sz="1600" dirty="0">
                <a:solidFill>
                  <a:schemeClr val="tx1"/>
                </a:solidFill>
              </a:rPr>
              <a:t> CAST+ Prevalence</a:t>
            </a:r>
          </a:p>
          <a:p>
            <a:pPr>
              <a:lnSpc>
                <a:spcPct val="150000"/>
              </a:lnSpc>
            </a:pPr>
            <a:r>
              <a:rPr lang="en-US" sz="1600" dirty="0">
                <a:solidFill>
                  <a:schemeClr val="tx1"/>
                </a:solidFill>
              </a:rPr>
              <a:t>Prevalence Survey with Sub-National (MDR/RR-TB and DS-TB)</a:t>
            </a:r>
          </a:p>
          <a:p>
            <a:pPr>
              <a:lnSpc>
                <a:spcPct val="150000"/>
              </a:lnSpc>
            </a:pPr>
            <a:r>
              <a:rPr lang="en-US" sz="1600" dirty="0">
                <a:solidFill>
                  <a:schemeClr val="tx1"/>
                </a:solidFill>
              </a:rPr>
              <a:t>Leveraging existing data (from researches, DHS, surveys) – already ongoing with previous LQAS data)</a:t>
            </a:r>
          </a:p>
          <a:p>
            <a:pPr>
              <a:lnSpc>
                <a:spcPct val="150000"/>
              </a:lnSpc>
            </a:pPr>
            <a:r>
              <a:rPr lang="en-US" sz="1600" dirty="0">
                <a:solidFill>
                  <a:schemeClr val="tx1"/>
                </a:solidFill>
              </a:rPr>
              <a:t>TB Operations Research support (</a:t>
            </a:r>
            <a:r>
              <a:rPr lang="en-US" sz="1600" dirty="0" err="1">
                <a:solidFill>
                  <a:schemeClr val="tx1"/>
                </a:solidFill>
              </a:rPr>
              <a:t>e.g</a:t>
            </a:r>
            <a:r>
              <a:rPr lang="en-US" sz="1600" dirty="0">
                <a:solidFill>
                  <a:schemeClr val="tx1"/>
                </a:solidFill>
              </a:rPr>
              <a:t> integrating x-ray screening in the screening algorithm, analysis of routine data for </a:t>
            </a:r>
            <a:r>
              <a:rPr lang="en-US" sz="1600" dirty="0" err="1">
                <a:solidFill>
                  <a:schemeClr val="tx1"/>
                </a:solidFill>
              </a:rPr>
              <a:t>manuscipts</a:t>
            </a:r>
            <a:r>
              <a:rPr lang="en-US" sz="1600" dirty="0">
                <a:solidFill>
                  <a:schemeClr val="tx1"/>
                </a:solidFill>
              </a:rPr>
              <a:t>)</a:t>
            </a:r>
          </a:p>
        </p:txBody>
      </p:sp>
      <p:sp>
        <p:nvSpPr>
          <p:cNvPr id="3" name="Slide Number Placeholder 2"/>
          <p:cNvSpPr>
            <a:spLocks noGrp="1"/>
          </p:cNvSpPr>
          <p:nvPr>
            <p:ph type="sldNum" sz="quarter" idx="4"/>
          </p:nvPr>
        </p:nvSpPr>
        <p:spPr/>
        <p:txBody>
          <a:bodyPr/>
          <a:lstStyle/>
          <a:p>
            <a:fld id="{42782948-4DBE-204D-AB9E-B65E067054AE}" type="slidenum">
              <a:rPr lang="en-US" smtClean="0"/>
              <a:pPr/>
              <a:t>15</a:t>
            </a:fld>
            <a:endParaRPr lang="en-US"/>
          </a:p>
        </p:txBody>
      </p:sp>
      <p:sp>
        <p:nvSpPr>
          <p:cNvPr id="4" name="Title 3"/>
          <p:cNvSpPr>
            <a:spLocks noGrp="1"/>
          </p:cNvSpPr>
          <p:nvPr>
            <p:ph type="title"/>
          </p:nvPr>
        </p:nvSpPr>
        <p:spPr>
          <a:xfrm>
            <a:off x="345507" y="50950"/>
            <a:ext cx="8449088" cy="461665"/>
          </a:xfrm>
        </p:spPr>
        <p:txBody>
          <a:bodyPr/>
          <a:lstStyle/>
          <a:p>
            <a:r>
              <a:rPr lang="en-US" dirty="0"/>
              <a:t>Upcoming plans for data-driven TB control in Uganda</a:t>
            </a:r>
          </a:p>
        </p:txBody>
      </p:sp>
    </p:spTree>
    <p:extLst>
      <p:ext uri="{BB962C8B-B14F-4D97-AF65-F5344CB8AC3E}">
        <p14:creationId xmlns:p14="http://schemas.microsoft.com/office/powerpoint/2010/main" val="1008540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685800" y="1448858"/>
            <a:ext cx="7772400" cy="1754326"/>
          </a:xfrm>
        </p:spPr>
        <p:txBody>
          <a:bodyPr/>
          <a:lstStyle/>
          <a:p>
            <a:r>
              <a:rPr lang="en-US" dirty="0"/>
              <a:t>TB M&amp;E Beyond Numbers: </a:t>
            </a:r>
            <a:r>
              <a:rPr lang="en-US" b="0" dirty="0"/>
              <a:t>Understanding trends </a:t>
            </a:r>
            <a:r>
              <a:rPr lang="en-US" b="0"/>
              <a:t>in </a:t>
            </a:r>
            <a:br>
              <a:rPr lang="en-US" b="0"/>
            </a:br>
            <a:r>
              <a:rPr lang="en-US" b="0"/>
              <a:t>PBMEF core </a:t>
            </a:r>
            <a:r>
              <a:rPr lang="en-US" b="0" dirty="0"/>
              <a:t>indicators</a:t>
            </a:r>
          </a:p>
        </p:txBody>
      </p:sp>
    </p:spTree>
    <p:custDataLst>
      <p:tags r:id="rId1"/>
    </p:custDataLst>
    <p:extLst>
      <p:ext uri="{BB962C8B-B14F-4D97-AF65-F5344CB8AC3E}">
        <p14:creationId xmlns:p14="http://schemas.microsoft.com/office/powerpoint/2010/main" val="55345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17</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solidFill>
                  <a:schemeClr val="tx2"/>
                </a:solidFill>
              </a:rPr>
              <a:t>Notifications per year</a:t>
            </a:r>
          </a:p>
        </p:txBody>
      </p:sp>
      <p:graphicFrame>
        <p:nvGraphicFramePr>
          <p:cNvPr id="6" name="Content Placeholder 5">
            <a:extLst>
              <a:ext uri="{FF2B5EF4-FFF2-40B4-BE49-F238E27FC236}">
                <a16:creationId xmlns:a16="http://schemas.microsoft.com/office/drawing/2014/main" id="{638A253E-7194-487E-D2F3-FBDDA363B769}"/>
              </a:ext>
            </a:extLst>
          </p:cNvPr>
          <p:cNvGraphicFramePr>
            <a:graphicFrameLocks noGrp="1"/>
          </p:cNvGraphicFramePr>
          <p:nvPr>
            <p:ph idx="1"/>
            <p:extLst>
              <p:ext uri="{D42A27DB-BD31-4B8C-83A1-F6EECF244321}">
                <p14:modId xmlns:p14="http://schemas.microsoft.com/office/powerpoint/2010/main" val="3666019095"/>
              </p:ext>
            </p:extLst>
          </p:nvPr>
        </p:nvGraphicFramePr>
        <p:xfrm>
          <a:off x="187569" y="574431"/>
          <a:ext cx="8804030" cy="4261338"/>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173271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18</a:t>
            </a:fld>
            <a:endParaRPr lang="en-US"/>
          </a:p>
        </p:txBody>
      </p:sp>
      <p:sp>
        <p:nvSpPr>
          <p:cNvPr id="4" name="Title 3"/>
          <p:cNvSpPr>
            <a:spLocks noGrp="1"/>
          </p:cNvSpPr>
          <p:nvPr>
            <p:ph type="title"/>
          </p:nvPr>
        </p:nvSpPr>
        <p:spPr/>
        <p:txBody>
          <a:bodyPr/>
          <a:lstStyle/>
          <a:p>
            <a:r>
              <a:rPr lang="en-US" dirty="0"/>
              <a:t>Treatment Coverage by District </a:t>
            </a:r>
            <a:r>
              <a:rPr lang="en-US" dirty="0" smtClean="0"/>
              <a:t>2020 - </a:t>
            </a:r>
            <a:r>
              <a:rPr lang="en-US" dirty="0"/>
              <a:t>2023</a:t>
            </a:r>
          </a:p>
        </p:txBody>
      </p:sp>
      <p:sp>
        <p:nvSpPr>
          <p:cNvPr id="6" name="TextBox 5">
            <a:extLst>
              <a:ext uri="{FF2B5EF4-FFF2-40B4-BE49-F238E27FC236}">
                <a16:creationId xmlns:a16="http://schemas.microsoft.com/office/drawing/2014/main" id="{7BE0FF6E-9F46-2DBE-658C-A97E21150041}"/>
              </a:ext>
            </a:extLst>
          </p:cNvPr>
          <p:cNvSpPr txBox="1"/>
          <p:nvPr/>
        </p:nvSpPr>
        <p:spPr>
          <a:xfrm>
            <a:off x="2240970" y="485282"/>
            <a:ext cx="817184" cy="461665"/>
          </a:xfrm>
          <a:prstGeom prst="rect">
            <a:avLst/>
          </a:prstGeom>
          <a:noFill/>
        </p:spPr>
        <p:txBody>
          <a:bodyPr wrap="square">
            <a:spAutoFit/>
          </a:bodyPr>
          <a:lstStyle/>
          <a:p>
            <a:r>
              <a:rPr lang="en-US" sz="2400" b="1" dirty="0" smtClean="0">
                <a:latin typeface="Arial Narrow" panose="020B0606020202030204" pitchFamily="34" charset="0"/>
                <a:ea typeface="Calibri" panose="020F0502020204030204" pitchFamily="34" charset="0"/>
                <a:cs typeface="Times New Roman" panose="02020603050405020304" pitchFamily="18" charset="0"/>
              </a:rPr>
              <a:t>2020</a:t>
            </a:r>
            <a:endParaRPr lang="en-US" sz="2400" b="1"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31AFC33-A679-1693-292E-6E5224BFB9A6}"/>
              </a:ext>
            </a:extLst>
          </p:cNvPr>
          <p:cNvSpPr txBox="1"/>
          <p:nvPr/>
        </p:nvSpPr>
        <p:spPr>
          <a:xfrm>
            <a:off x="6995856" y="504522"/>
            <a:ext cx="817184" cy="461665"/>
          </a:xfrm>
          <a:prstGeom prst="rect">
            <a:avLst/>
          </a:prstGeom>
          <a:noFill/>
        </p:spPr>
        <p:txBody>
          <a:bodyPr wrap="square">
            <a:spAutoFit/>
          </a:bodyPr>
          <a:lstStyle/>
          <a:p>
            <a:r>
              <a:rPr lang="en-US" sz="2400" b="1" dirty="0">
                <a:latin typeface="Arial Narrow" panose="020B0606020202030204" pitchFamily="34" charset="0"/>
                <a:ea typeface="Calibri" panose="020F0502020204030204" pitchFamily="34" charset="0"/>
                <a:cs typeface="Times New Roman" panose="02020603050405020304" pitchFamily="18" charset="0"/>
              </a:rPr>
              <a:t>2023</a:t>
            </a:r>
          </a:p>
        </p:txBody>
      </p:sp>
      <p:pic>
        <p:nvPicPr>
          <p:cNvPr id="9" name="Picture 8"/>
          <p:cNvPicPr>
            <a:picLocks noChangeAspect="1"/>
          </p:cNvPicPr>
          <p:nvPr/>
        </p:nvPicPr>
        <p:blipFill>
          <a:blip r:embed="rId2"/>
          <a:stretch>
            <a:fillRect/>
          </a:stretch>
        </p:blipFill>
        <p:spPr>
          <a:xfrm>
            <a:off x="345508" y="885498"/>
            <a:ext cx="3790925" cy="3886200"/>
          </a:xfrm>
          <a:prstGeom prst="rect">
            <a:avLst/>
          </a:prstGeom>
        </p:spPr>
      </p:pic>
      <p:pic>
        <p:nvPicPr>
          <p:cNvPr id="10" name="Picture 9"/>
          <p:cNvPicPr>
            <a:picLocks noChangeAspect="1"/>
          </p:cNvPicPr>
          <p:nvPr/>
        </p:nvPicPr>
        <p:blipFill>
          <a:blip r:embed="rId3"/>
          <a:stretch>
            <a:fillRect/>
          </a:stretch>
        </p:blipFill>
        <p:spPr>
          <a:xfrm>
            <a:off x="3860258" y="3395223"/>
            <a:ext cx="1352620" cy="882695"/>
          </a:xfrm>
          <a:prstGeom prst="rect">
            <a:avLst/>
          </a:prstGeom>
        </p:spPr>
      </p:pic>
      <p:pic>
        <p:nvPicPr>
          <p:cNvPr id="11" name="Picture 10"/>
          <p:cNvPicPr>
            <a:picLocks noChangeAspect="1"/>
          </p:cNvPicPr>
          <p:nvPr/>
        </p:nvPicPr>
        <p:blipFill>
          <a:blip r:embed="rId4"/>
          <a:stretch>
            <a:fillRect/>
          </a:stretch>
        </p:blipFill>
        <p:spPr>
          <a:xfrm>
            <a:off x="5269043" y="985428"/>
            <a:ext cx="3794760" cy="3915549"/>
          </a:xfrm>
          <a:prstGeom prst="rect">
            <a:avLst/>
          </a:prstGeom>
        </p:spPr>
      </p:pic>
    </p:spTree>
    <p:extLst>
      <p:ext uri="{BB962C8B-B14F-4D97-AF65-F5344CB8AC3E}">
        <p14:creationId xmlns:p14="http://schemas.microsoft.com/office/powerpoint/2010/main" val="781572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19</a:t>
            </a:fld>
            <a:endParaRPr lang="en-US"/>
          </a:p>
        </p:txBody>
      </p:sp>
      <p:sp>
        <p:nvSpPr>
          <p:cNvPr id="4" name="Title 3"/>
          <p:cNvSpPr>
            <a:spLocks noGrp="1"/>
          </p:cNvSpPr>
          <p:nvPr>
            <p:ph type="title"/>
          </p:nvPr>
        </p:nvSpPr>
        <p:spPr>
          <a:xfrm>
            <a:off x="345507" y="23617"/>
            <a:ext cx="7772400" cy="461665"/>
          </a:xfrm>
        </p:spPr>
        <p:txBody>
          <a:bodyPr/>
          <a:lstStyle/>
          <a:p>
            <a:r>
              <a:rPr lang="en-US" dirty="0"/>
              <a:t>DS-TB Treatment Success Rate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5098289"/>
              </p:ext>
            </p:extLst>
          </p:nvPr>
        </p:nvGraphicFramePr>
        <p:xfrm>
          <a:off x="346075" y="774700"/>
          <a:ext cx="8378200" cy="39247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4862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685800" y="1886944"/>
            <a:ext cx="7772400" cy="1200329"/>
          </a:xfrm>
        </p:spPr>
        <p:txBody>
          <a:bodyPr/>
          <a:lstStyle/>
          <a:p>
            <a:r>
              <a:rPr lang="en-US" dirty="0"/>
              <a:t>Uganda’s TB Profile and TB Situation Snapshot</a:t>
            </a:r>
            <a:endParaRPr lang="en-US" b="0" dirty="0"/>
          </a:p>
        </p:txBody>
      </p:sp>
    </p:spTree>
    <p:custDataLst>
      <p:tags r:id="rId1"/>
    </p:custDataLst>
    <p:extLst>
      <p:ext uri="{BB962C8B-B14F-4D97-AF65-F5344CB8AC3E}">
        <p14:creationId xmlns:p14="http://schemas.microsoft.com/office/powerpoint/2010/main" val="51885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20</a:t>
            </a:fld>
            <a:endParaRPr lang="en-US"/>
          </a:p>
        </p:txBody>
      </p:sp>
      <p:sp>
        <p:nvSpPr>
          <p:cNvPr id="4" name="Title 3"/>
          <p:cNvSpPr>
            <a:spLocks noGrp="1"/>
          </p:cNvSpPr>
          <p:nvPr>
            <p:ph type="title"/>
          </p:nvPr>
        </p:nvSpPr>
        <p:spPr/>
        <p:txBody>
          <a:bodyPr/>
          <a:lstStyle/>
          <a:p>
            <a:r>
              <a:rPr lang="en-US" dirty="0"/>
              <a:t>Treatment Success 2022/23</a:t>
            </a:r>
          </a:p>
        </p:txBody>
      </p:sp>
      <p:pic>
        <p:nvPicPr>
          <p:cNvPr id="9" name="Picture 8" descr="A screenshot of a map&#10;&#10;Description automatically generated">
            <a:extLst>
              <a:ext uri="{FF2B5EF4-FFF2-40B4-BE49-F238E27FC236}">
                <a16:creationId xmlns:a16="http://schemas.microsoft.com/office/drawing/2014/main" id="{E228812F-BC06-4DC2-AAB1-1C5B6973D7D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81296" y="516256"/>
            <a:ext cx="7772400" cy="4375591"/>
          </a:xfrm>
          <a:prstGeom prst="rect">
            <a:avLst/>
          </a:prstGeom>
        </p:spPr>
      </p:pic>
    </p:spTree>
    <p:extLst>
      <p:ext uri="{BB962C8B-B14F-4D97-AF65-F5344CB8AC3E}">
        <p14:creationId xmlns:p14="http://schemas.microsoft.com/office/powerpoint/2010/main" val="3459171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21</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solidFill>
                  <a:schemeClr val="tx2"/>
                </a:solidFill>
              </a:rPr>
              <a:t>RR/MDR TB Notifications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14945727"/>
              </p:ext>
            </p:extLst>
          </p:nvPr>
        </p:nvGraphicFramePr>
        <p:xfrm>
          <a:off x="193432" y="615462"/>
          <a:ext cx="8628184" cy="4144107"/>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13055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4441"/>
            <a:ext cx="4557009" cy="3417757"/>
          </a:xfrm>
          <a:prstGeom prst="rect">
            <a:avLst/>
          </a:prstGeom>
        </p:spPr>
      </p:pic>
    </p:spTree>
    <p:custDataLst>
      <p:tags r:id="rId1"/>
    </p:custDataLst>
    <p:extLst>
      <p:ext uri="{BB962C8B-B14F-4D97-AF65-F5344CB8AC3E}">
        <p14:creationId xmlns:p14="http://schemas.microsoft.com/office/powerpoint/2010/main" val="127180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3</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solidFill>
                  <a:schemeClr val="tx2"/>
                </a:solidFill>
              </a:rPr>
              <a:t>Uganda</a:t>
            </a:r>
          </a:p>
        </p:txBody>
      </p:sp>
      <p:sp>
        <p:nvSpPr>
          <p:cNvPr id="7" name="Rectangle 6">
            <a:extLst>
              <a:ext uri="{FF2B5EF4-FFF2-40B4-BE49-F238E27FC236}">
                <a16:creationId xmlns:a16="http://schemas.microsoft.com/office/drawing/2014/main" id="{5164C8A4-B144-4DB5-9E89-0E7D31A35DFB}"/>
              </a:ext>
            </a:extLst>
          </p:cNvPr>
          <p:cNvSpPr/>
          <p:nvPr/>
        </p:nvSpPr>
        <p:spPr>
          <a:xfrm>
            <a:off x="66408" y="590216"/>
            <a:ext cx="6480929" cy="3077766"/>
          </a:xfrm>
          <a:prstGeom prst="rect">
            <a:avLst/>
          </a:prstGeom>
        </p:spPr>
        <p:txBody>
          <a:bodyPr wrap="square">
            <a:spAutoFit/>
          </a:bodyPr>
          <a:lstStyle/>
          <a:p>
            <a:pPr marL="457200" indent="-457200">
              <a:buFont typeface="Arial" panose="020B0604020202020204" pitchFamily="34" charset="0"/>
              <a:buChar char="•"/>
            </a:pPr>
            <a:r>
              <a:rPr lang="en-US" sz="1600" dirty="0"/>
              <a:t>Uganda among the 30 high burden TB &amp; TB-HIV countries</a:t>
            </a:r>
          </a:p>
          <a:p>
            <a:pPr marL="457200" indent="-457200">
              <a:lnSpc>
                <a:spcPct val="150000"/>
              </a:lnSpc>
              <a:buFont typeface="Arial" panose="020B0604020202020204" pitchFamily="34" charset="0"/>
              <a:buChar char="•"/>
            </a:pPr>
            <a:r>
              <a:rPr lang="en-US" sz="1600" dirty="0"/>
              <a:t>Estimated population in 2022 at about 47 million*. </a:t>
            </a:r>
          </a:p>
          <a:p>
            <a:pPr marL="457200" indent="-457200">
              <a:lnSpc>
                <a:spcPct val="150000"/>
              </a:lnSpc>
              <a:buFont typeface="Arial" panose="020B0604020202020204" pitchFamily="34" charset="0"/>
              <a:buChar char="•"/>
            </a:pPr>
            <a:r>
              <a:rPr lang="en-US" sz="1600" dirty="0"/>
              <a:t>Estimated incident cases at about 94,000 TB cases (15,000 </a:t>
            </a:r>
            <a:r>
              <a:rPr lang="en-US" sz="1400" i="1" dirty="0"/>
              <a:t>0-14yrs</a:t>
            </a:r>
            <a:r>
              <a:rPr lang="en-US" sz="1600" dirty="0"/>
              <a:t>)*.</a:t>
            </a:r>
          </a:p>
          <a:p>
            <a:pPr marL="457200" indent="-457200">
              <a:buFont typeface="Arial" panose="020B0604020202020204" pitchFamily="34" charset="0"/>
              <a:buChar char="•"/>
            </a:pPr>
            <a:r>
              <a:rPr lang="en-US" sz="1600" dirty="0"/>
              <a:t>The national 2014/2015 prevalence survey revealed TB burden in Uganda was 253/100,000 population</a:t>
            </a:r>
          </a:p>
          <a:p>
            <a:pPr marL="457200" indent="-457200">
              <a:lnSpc>
                <a:spcPct val="150000"/>
              </a:lnSpc>
              <a:buFont typeface="Arial" panose="020B0604020202020204" pitchFamily="34" charset="0"/>
              <a:buChar char="•"/>
            </a:pPr>
            <a:r>
              <a:rPr lang="en-US" altLang="en-US" sz="1600" dirty="0">
                <a:solidFill>
                  <a:srgbClr val="000000"/>
                </a:solidFill>
                <a:cs typeface="Times New Roman" pitchFamily="18" charset="0"/>
              </a:rPr>
              <a:t>Incidence 198/100,000 population, 240 new TB cases occur daily*</a:t>
            </a:r>
          </a:p>
          <a:p>
            <a:pPr marL="457200" indent="-457200">
              <a:buFont typeface="Arial" panose="020B0604020202020204" pitchFamily="34" charset="0"/>
              <a:buChar char="•"/>
            </a:pPr>
            <a:r>
              <a:rPr lang="en-US" sz="1600" dirty="0"/>
              <a:t>MDR TB incidence stands at 3/100,000 Population</a:t>
            </a:r>
            <a:endParaRPr lang="en-US" altLang="en-US" sz="1600" dirty="0">
              <a:solidFill>
                <a:srgbClr val="000000"/>
              </a:solidFill>
              <a:cs typeface="Times New Roman" pitchFamily="18" charset="0"/>
            </a:endParaRPr>
          </a:p>
          <a:p>
            <a:pPr marL="457200" indent="-457200">
              <a:lnSpc>
                <a:spcPct val="150000"/>
              </a:lnSpc>
              <a:buFont typeface="Arial" panose="020B0604020202020204" pitchFamily="34" charset="0"/>
              <a:buChar char="•"/>
            </a:pPr>
            <a:r>
              <a:rPr lang="en-US" altLang="en-US" sz="1600" dirty="0">
                <a:solidFill>
                  <a:prstClr val="black"/>
                </a:solidFill>
                <a:cs typeface="Times New Roman" pitchFamily="18" charset="0"/>
              </a:rPr>
              <a:t>TB death rate at 9.9 per 100,000 </a:t>
            </a:r>
            <a:endParaRPr lang="it-IT" altLang="en-US" sz="1600" dirty="0">
              <a:solidFill>
                <a:prstClr val="black"/>
              </a:solidFill>
              <a:cs typeface="Times New Roman" pitchFamily="18" charset="0"/>
            </a:endParaRPr>
          </a:p>
          <a:p>
            <a:pPr marL="457200" indent="-457200">
              <a:buFont typeface="Arial" panose="020B0604020202020204" pitchFamily="34" charset="0"/>
              <a:buChar char="•"/>
            </a:pPr>
            <a:r>
              <a:rPr lang="it-IT" altLang="en-US" sz="1600" dirty="0">
                <a:solidFill>
                  <a:prstClr val="black"/>
                </a:solidFill>
                <a:cs typeface="Times New Roman" pitchFamily="18" charset="0"/>
              </a:rPr>
              <a:t>70% diagnosed with WHO-Recommended Rapid Diagnostic*.</a:t>
            </a:r>
          </a:p>
          <a:p>
            <a:r>
              <a:rPr lang="it-IT" altLang="en-US" dirty="0">
                <a:solidFill>
                  <a:prstClr val="black"/>
                </a:solidFill>
                <a:cs typeface="Times New Roman" pitchFamily="18" charset="0"/>
              </a:rPr>
              <a:t>*</a:t>
            </a:r>
            <a:r>
              <a:rPr lang="it-IT" altLang="en-US" sz="1100" b="1" i="1" dirty="0">
                <a:solidFill>
                  <a:schemeClr val="tx2">
                    <a:lumMod val="50000"/>
                  </a:schemeClr>
                </a:solidFill>
                <a:cs typeface="Times New Roman" pitchFamily="18" charset="0"/>
              </a:rPr>
              <a:t>Global TB report 2023</a:t>
            </a:r>
            <a:endParaRPr lang="en-US" b="1" dirty="0">
              <a:solidFill>
                <a:schemeClr val="tx2">
                  <a:lumMod val="50000"/>
                </a:schemeClr>
              </a:solidFill>
            </a:endParaRPr>
          </a:p>
        </p:txBody>
      </p:sp>
      <p:pic>
        <p:nvPicPr>
          <p:cNvPr id="8" name="Picture 7">
            <a:extLst>
              <a:ext uri="{FF2B5EF4-FFF2-40B4-BE49-F238E27FC236}">
                <a16:creationId xmlns:a16="http://schemas.microsoft.com/office/drawing/2014/main" id="{70068BD5-5344-4F8F-9877-34D24B06DC9D}"/>
              </a:ext>
            </a:extLst>
          </p:cNvPr>
          <p:cNvPicPr>
            <a:picLocks noChangeAspect="1"/>
          </p:cNvPicPr>
          <p:nvPr/>
        </p:nvPicPr>
        <p:blipFill>
          <a:blip r:embed="rId3"/>
          <a:stretch>
            <a:fillRect/>
          </a:stretch>
        </p:blipFill>
        <p:spPr>
          <a:xfrm>
            <a:off x="6396838" y="940199"/>
            <a:ext cx="2680754" cy="2458808"/>
          </a:xfrm>
          <a:prstGeom prst="rect">
            <a:avLst/>
          </a:prstGeom>
          <a:ln>
            <a:solidFill>
              <a:srgbClr val="0070C0"/>
            </a:solidFill>
          </a:ln>
        </p:spPr>
      </p:pic>
      <p:pic>
        <p:nvPicPr>
          <p:cNvPr id="9" name="Picture 8">
            <a:extLst>
              <a:ext uri="{FF2B5EF4-FFF2-40B4-BE49-F238E27FC236}">
                <a16:creationId xmlns:a16="http://schemas.microsoft.com/office/drawing/2014/main" id="{084864A9-949C-4FD2-94B0-9E8142ADE31E}"/>
              </a:ext>
            </a:extLst>
          </p:cNvPr>
          <p:cNvPicPr>
            <a:picLocks noChangeAspect="1"/>
          </p:cNvPicPr>
          <p:nvPr/>
        </p:nvPicPr>
        <p:blipFill>
          <a:blip r:embed="rId4"/>
          <a:stretch>
            <a:fillRect/>
          </a:stretch>
        </p:blipFill>
        <p:spPr>
          <a:xfrm>
            <a:off x="76814" y="3878264"/>
            <a:ext cx="8990371" cy="941141"/>
          </a:xfrm>
          <a:prstGeom prst="rect">
            <a:avLst/>
          </a:prstGeom>
          <a:ln>
            <a:solidFill>
              <a:srgbClr val="0070C0"/>
            </a:solidFill>
          </a:ln>
        </p:spPr>
      </p:pic>
    </p:spTree>
    <p:custDataLst>
      <p:tags r:id="rId1"/>
    </p:custDataLst>
    <p:extLst>
      <p:ext uri="{BB962C8B-B14F-4D97-AF65-F5344CB8AC3E}">
        <p14:creationId xmlns:p14="http://schemas.microsoft.com/office/powerpoint/2010/main" val="68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4</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t>Uganda TB profile</a:t>
            </a:r>
            <a:endParaRPr lang="en-US" dirty="0">
              <a:solidFill>
                <a:schemeClr val="tx2"/>
              </a:solidFill>
            </a:endParaRPr>
          </a:p>
        </p:txBody>
      </p:sp>
      <p:pic>
        <p:nvPicPr>
          <p:cNvPr id="2" name="Picture 1">
            <a:extLst>
              <a:ext uri="{FF2B5EF4-FFF2-40B4-BE49-F238E27FC236}">
                <a16:creationId xmlns:a16="http://schemas.microsoft.com/office/drawing/2014/main" id="{56E2E889-A6AF-4BF3-9C4B-8CF02B9602D4}"/>
              </a:ext>
            </a:extLst>
          </p:cNvPr>
          <p:cNvPicPr>
            <a:picLocks noChangeAspect="1"/>
          </p:cNvPicPr>
          <p:nvPr/>
        </p:nvPicPr>
        <p:blipFill>
          <a:blip r:embed="rId3"/>
          <a:stretch>
            <a:fillRect/>
          </a:stretch>
        </p:blipFill>
        <p:spPr>
          <a:xfrm>
            <a:off x="178087" y="643967"/>
            <a:ext cx="6349238" cy="4152719"/>
          </a:xfrm>
          <a:prstGeom prst="rect">
            <a:avLst/>
          </a:prstGeom>
          <a:ln>
            <a:solidFill>
              <a:srgbClr val="0070C0"/>
            </a:solidFill>
          </a:ln>
        </p:spPr>
      </p:pic>
      <p:pic>
        <p:nvPicPr>
          <p:cNvPr id="5" name="Picture 4">
            <a:extLst>
              <a:ext uri="{FF2B5EF4-FFF2-40B4-BE49-F238E27FC236}">
                <a16:creationId xmlns:a16="http://schemas.microsoft.com/office/drawing/2014/main" id="{474558F8-FEA7-4638-B0E8-68E1C5F47759}"/>
              </a:ext>
            </a:extLst>
          </p:cNvPr>
          <p:cNvPicPr>
            <a:picLocks noChangeAspect="1"/>
          </p:cNvPicPr>
          <p:nvPr/>
        </p:nvPicPr>
        <p:blipFill>
          <a:blip r:embed="rId4"/>
          <a:stretch>
            <a:fillRect/>
          </a:stretch>
        </p:blipFill>
        <p:spPr>
          <a:xfrm>
            <a:off x="6617679" y="643967"/>
            <a:ext cx="2506702" cy="1576755"/>
          </a:xfrm>
          <a:prstGeom prst="rect">
            <a:avLst/>
          </a:prstGeom>
          <a:ln>
            <a:solidFill>
              <a:srgbClr val="0070C0"/>
            </a:solidFill>
          </a:ln>
        </p:spPr>
      </p:pic>
      <p:pic>
        <p:nvPicPr>
          <p:cNvPr id="7" name="Picture 6">
            <a:extLst>
              <a:ext uri="{FF2B5EF4-FFF2-40B4-BE49-F238E27FC236}">
                <a16:creationId xmlns:a16="http://schemas.microsoft.com/office/drawing/2014/main" id="{14BC0D68-C8AA-4538-9770-73293374C658}"/>
              </a:ext>
            </a:extLst>
          </p:cNvPr>
          <p:cNvPicPr>
            <a:picLocks noChangeAspect="1"/>
          </p:cNvPicPr>
          <p:nvPr/>
        </p:nvPicPr>
        <p:blipFill>
          <a:blip r:embed="rId5"/>
          <a:stretch>
            <a:fillRect/>
          </a:stretch>
        </p:blipFill>
        <p:spPr>
          <a:xfrm>
            <a:off x="6617680" y="2399212"/>
            <a:ext cx="2506702" cy="1576755"/>
          </a:xfrm>
          <a:prstGeom prst="rect">
            <a:avLst/>
          </a:prstGeom>
          <a:ln>
            <a:solidFill>
              <a:srgbClr val="0070C0"/>
            </a:solidFill>
          </a:ln>
        </p:spPr>
      </p:pic>
      <p:sp>
        <p:nvSpPr>
          <p:cNvPr id="8" name="TextBox 7">
            <a:extLst>
              <a:ext uri="{FF2B5EF4-FFF2-40B4-BE49-F238E27FC236}">
                <a16:creationId xmlns:a16="http://schemas.microsoft.com/office/drawing/2014/main" id="{604734F5-DE10-4978-8ADB-11C51D1DA720}"/>
              </a:ext>
            </a:extLst>
          </p:cNvPr>
          <p:cNvSpPr txBox="1"/>
          <p:nvPr/>
        </p:nvSpPr>
        <p:spPr>
          <a:xfrm>
            <a:off x="6610245" y="4549423"/>
            <a:ext cx="2506702" cy="246221"/>
          </a:xfrm>
          <a:prstGeom prst="rect">
            <a:avLst/>
          </a:prstGeom>
          <a:noFill/>
          <a:ln>
            <a:solidFill>
              <a:srgbClr val="0070C0"/>
            </a:solidFill>
          </a:ln>
        </p:spPr>
        <p:txBody>
          <a:bodyPr wrap="square" rtlCol="0">
            <a:spAutoFit/>
          </a:bodyPr>
          <a:lstStyle/>
          <a:p>
            <a:r>
              <a:rPr lang="en-US" sz="1000" b="1" i="1" dirty="0"/>
              <a:t>Source: WHO TB country profiles</a:t>
            </a:r>
          </a:p>
        </p:txBody>
      </p:sp>
    </p:spTree>
    <p:custDataLst>
      <p:tags r:id="rId1"/>
    </p:custDataLst>
    <p:extLst>
      <p:ext uri="{BB962C8B-B14F-4D97-AF65-F5344CB8AC3E}">
        <p14:creationId xmlns:p14="http://schemas.microsoft.com/office/powerpoint/2010/main" val="202678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814646" y="1848107"/>
            <a:ext cx="7643553" cy="1754326"/>
          </a:xfrm>
        </p:spPr>
        <p:txBody>
          <a:bodyPr/>
          <a:lstStyle/>
          <a:p>
            <a:r>
              <a:rPr lang="en-US" dirty="0"/>
              <a:t>Data-Driven Strategies: </a:t>
            </a:r>
            <a:br>
              <a:rPr lang="en-US" dirty="0"/>
            </a:br>
            <a:r>
              <a:rPr lang="en-US" b="0" dirty="0"/>
              <a:t>Update on national TB M&amp;E, surveillance, and data use</a:t>
            </a:r>
          </a:p>
        </p:txBody>
      </p:sp>
    </p:spTree>
    <p:custDataLst>
      <p:tags r:id="rId1"/>
    </p:custDataLst>
    <p:extLst>
      <p:ext uri="{BB962C8B-B14F-4D97-AF65-F5344CB8AC3E}">
        <p14:creationId xmlns:p14="http://schemas.microsoft.com/office/powerpoint/2010/main" val="292781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350755" y="1281659"/>
            <a:ext cx="3703806" cy="2320326"/>
          </a:xfrm>
          <a:prstGeom prst="rect">
            <a:avLst/>
          </a:prstGeom>
        </p:spPr>
      </p:pic>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345507" y="773934"/>
            <a:ext cx="5935372" cy="4089243"/>
          </a:xfrm>
        </p:spPr>
        <p:txBody>
          <a:bodyPr>
            <a:normAutofit/>
          </a:bodyPr>
          <a:lstStyle/>
          <a:p>
            <a:pPr>
              <a:lnSpc>
                <a:spcPct val="115000"/>
              </a:lnSpc>
              <a:spcAft>
                <a:spcPts val="0"/>
              </a:spcAft>
            </a:pPr>
            <a:r>
              <a:rPr lang="en-US" sz="1600" dirty="0">
                <a:solidFill>
                  <a:schemeClr val="tx1"/>
                </a:solidFill>
                <a:ea typeface="Arial" panose="020B0604020202020204" pitchFamily="34" charset="0"/>
              </a:rPr>
              <a:t>Annual Stakeholders Conference</a:t>
            </a:r>
          </a:p>
          <a:p>
            <a:pPr>
              <a:lnSpc>
                <a:spcPct val="115000"/>
              </a:lnSpc>
              <a:spcAft>
                <a:spcPts val="0"/>
              </a:spcAft>
            </a:pPr>
            <a:r>
              <a:rPr lang="en-US" sz="1600" dirty="0">
                <a:solidFill>
                  <a:schemeClr val="tx1"/>
                </a:solidFill>
                <a:ea typeface="Arial" panose="020B0604020202020204" pitchFamily="34" charset="0"/>
              </a:rPr>
              <a:t>Annual World TB Day Scientific Symposium</a:t>
            </a:r>
          </a:p>
          <a:p>
            <a:pPr>
              <a:lnSpc>
                <a:spcPct val="115000"/>
              </a:lnSpc>
              <a:spcAft>
                <a:spcPts val="0"/>
              </a:spcAft>
            </a:pPr>
            <a:r>
              <a:rPr lang="en-US" sz="1600" dirty="0">
                <a:solidFill>
                  <a:schemeClr val="tx1"/>
                </a:solidFill>
                <a:ea typeface="Arial" panose="020B0604020202020204" pitchFamily="34" charset="0"/>
              </a:rPr>
              <a:t>National Coordination Committee for TB </a:t>
            </a:r>
            <a:r>
              <a:rPr lang="en-US" sz="1600" i="1" dirty="0">
                <a:solidFill>
                  <a:schemeClr val="tx1"/>
                </a:solidFill>
                <a:ea typeface="Arial" panose="020B0604020202020204" pitchFamily="34" charset="0"/>
              </a:rPr>
              <a:t>(Every </a:t>
            </a:r>
            <a:r>
              <a:rPr lang="en-US" sz="1600" i="1" dirty="0" err="1">
                <a:solidFill>
                  <a:schemeClr val="tx1"/>
                </a:solidFill>
                <a:ea typeface="Arial" panose="020B0604020202020204" pitchFamily="34" charset="0"/>
              </a:rPr>
              <a:t>Qtr</a:t>
            </a:r>
            <a:r>
              <a:rPr lang="en-US" sz="1600" i="1" dirty="0">
                <a:solidFill>
                  <a:schemeClr val="tx1"/>
                </a:solidFill>
                <a:ea typeface="Arial" panose="020B0604020202020204" pitchFamily="34" charset="0"/>
              </a:rPr>
              <a:t>)</a:t>
            </a:r>
          </a:p>
          <a:p>
            <a:pPr>
              <a:lnSpc>
                <a:spcPct val="115000"/>
              </a:lnSpc>
              <a:spcAft>
                <a:spcPts val="0"/>
              </a:spcAft>
            </a:pPr>
            <a:r>
              <a:rPr lang="en-US" sz="1600" dirty="0">
                <a:solidFill>
                  <a:schemeClr val="tx1"/>
                </a:solidFill>
                <a:ea typeface="Arial" panose="020B0604020202020204" pitchFamily="34" charset="0"/>
              </a:rPr>
              <a:t>NTLP Quarterly Performance Review Meeting</a:t>
            </a:r>
          </a:p>
          <a:p>
            <a:pPr>
              <a:lnSpc>
                <a:spcPct val="115000"/>
              </a:lnSpc>
              <a:spcAft>
                <a:spcPts val="0"/>
              </a:spcAft>
            </a:pPr>
            <a:endParaRPr lang="en-US" sz="1600" u="none" strike="noStrike" dirty="0">
              <a:solidFill>
                <a:schemeClr val="tx1"/>
              </a:solidFill>
              <a:effectLst/>
              <a:ea typeface="Arial" panose="020B0604020202020204" pitchFamily="34" charset="0"/>
            </a:endParaRPr>
          </a:p>
          <a:p>
            <a:pPr>
              <a:lnSpc>
                <a:spcPct val="115000"/>
              </a:lnSpc>
              <a:spcAft>
                <a:spcPts val="0"/>
              </a:spcAft>
            </a:pPr>
            <a:endParaRPr lang="en-US" sz="1600" dirty="0">
              <a:solidFill>
                <a:schemeClr val="tx1"/>
              </a:solidFill>
              <a:ea typeface="Arial" panose="020B0604020202020204" pitchFamily="34" charset="0"/>
            </a:endParaRPr>
          </a:p>
          <a:p>
            <a:pPr>
              <a:lnSpc>
                <a:spcPct val="115000"/>
              </a:lnSpc>
              <a:spcAft>
                <a:spcPts val="0"/>
              </a:spcAft>
            </a:pPr>
            <a:endParaRPr lang="en-US" sz="1600" u="none" strike="noStrike" dirty="0">
              <a:solidFill>
                <a:schemeClr val="tx1"/>
              </a:solidFill>
              <a:effectLst/>
              <a:ea typeface="Arial" panose="020B0604020202020204" pitchFamily="34" charset="0"/>
            </a:endParaRPr>
          </a:p>
          <a:p>
            <a:pPr>
              <a:lnSpc>
                <a:spcPct val="150000"/>
              </a:lnSpc>
              <a:spcAft>
                <a:spcPts val="0"/>
              </a:spcAft>
            </a:pPr>
            <a:r>
              <a:rPr lang="en-US" sz="1600" dirty="0">
                <a:solidFill>
                  <a:schemeClr val="tx1"/>
                </a:solidFill>
                <a:ea typeface="Arial" panose="020B0604020202020204" pitchFamily="34" charset="0"/>
              </a:rPr>
              <a:t>Data Harmonization Meetings (1</a:t>
            </a:r>
            <a:r>
              <a:rPr lang="en-US" sz="1600" baseline="30000" dirty="0">
                <a:solidFill>
                  <a:schemeClr val="tx1"/>
                </a:solidFill>
                <a:ea typeface="Arial" panose="020B0604020202020204" pitchFamily="34" charset="0"/>
              </a:rPr>
              <a:t>st</a:t>
            </a:r>
            <a:r>
              <a:rPr lang="en-US" sz="1600" dirty="0">
                <a:solidFill>
                  <a:schemeClr val="tx1"/>
                </a:solidFill>
                <a:ea typeface="Arial" panose="020B0604020202020204" pitchFamily="34" charset="0"/>
              </a:rPr>
              <a:t> Week of the </a:t>
            </a:r>
            <a:r>
              <a:rPr lang="en-US" sz="1600" dirty="0" err="1">
                <a:solidFill>
                  <a:schemeClr val="tx1"/>
                </a:solidFill>
                <a:ea typeface="Arial" panose="020B0604020202020204" pitchFamily="34" charset="0"/>
              </a:rPr>
              <a:t>Qtr</a:t>
            </a:r>
            <a:r>
              <a:rPr lang="en-US" sz="1600" dirty="0">
                <a:solidFill>
                  <a:schemeClr val="tx1"/>
                </a:solidFill>
                <a:ea typeface="Arial" panose="020B0604020202020204" pitchFamily="34" charset="0"/>
              </a:rPr>
              <a:t>)</a:t>
            </a:r>
          </a:p>
          <a:p>
            <a:pPr>
              <a:lnSpc>
                <a:spcPct val="115000"/>
              </a:lnSpc>
              <a:spcAft>
                <a:spcPts val="0"/>
              </a:spcAft>
            </a:pPr>
            <a:r>
              <a:rPr lang="en-US" sz="1600" dirty="0">
                <a:solidFill>
                  <a:schemeClr val="tx1"/>
                </a:solidFill>
                <a:ea typeface="Arial" panose="020B0604020202020204" pitchFamily="34" charset="0"/>
              </a:rPr>
              <a:t>NTLP Weekly Planning Meetings (Every Monday)</a:t>
            </a:r>
          </a:p>
          <a:p>
            <a:pPr>
              <a:lnSpc>
                <a:spcPct val="115000"/>
              </a:lnSpc>
              <a:spcAft>
                <a:spcPts val="0"/>
              </a:spcAft>
            </a:pPr>
            <a:r>
              <a:rPr lang="en-US" sz="1600" dirty="0">
                <a:solidFill>
                  <a:schemeClr val="tx1"/>
                </a:solidFill>
                <a:ea typeface="Arial" panose="020B0604020202020204" pitchFamily="34" charset="0"/>
              </a:rPr>
              <a:t>Weekly epidemiological outlook, hot spots &amp; outliers</a:t>
            </a:r>
          </a:p>
          <a:p>
            <a:pPr>
              <a:lnSpc>
                <a:spcPct val="115000"/>
              </a:lnSpc>
              <a:spcAft>
                <a:spcPts val="0"/>
              </a:spcAft>
            </a:pPr>
            <a:r>
              <a:rPr lang="en-US" sz="1600" dirty="0">
                <a:solidFill>
                  <a:schemeClr val="tx1"/>
                </a:solidFill>
                <a:ea typeface="Arial" panose="020B0604020202020204" pitchFamily="34" charset="0"/>
              </a:rPr>
              <a:t>Implementing Partner TB performance review meetings</a:t>
            </a:r>
          </a:p>
          <a:p>
            <a:pPr>
              <a:lnSpc>
                <a:spcPct val="115000"/>
              </a:lnSpc>
              <a:spcAft>
                <a:spcPts val="0"/>
              </a:spcAft>
            </a:pPr>
            <a:r>
              <a:rPr lang="en-US" sz="1600" b="1" dirty="0">
                <a:solidFill>
                  <a:schemeClr val="tx2">
                    <a:lumMod val="75000"/>
                  </a:schemeClr>
                </a:solidFill>
                <a:ea typeface="Arial" panose="020B0604020202020204" pitchFamily="34" charset="0"/>
              </a:rPr>
              <a:t>DHIS2 Dashboards, Power BI PIRS (SURGE Dashboard)</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6</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a:xfrm>
            <a:off x="345507" y="-345715"/>
            <a:ext cx="8514958" cy="830997"/>
          </a:xfrm>
        </p:spPr>
        <p:txBody>
          <a:bodyPr/>
          <a:lstStyle/>
          <a:p>
            <a:r>
              <a:rPr lang="en-US" dirty="0"/>
              <a:t>Strategies in place for effectively using national TB data</a:t>
            </a:r>
          </a:p>
        </p:txBody>
      </p:sp>
      <p:grpSp>
        <p:nvGrpSpPr>
          <p:cNvPr id="10" name="Group 9"/>
          <p:cNvGrpSpPr/>
          <p:nvPr/>
        </p:nvGrpSpPr>
        <p:grpSpPr>
          <a:xfrm>
            <a:off x="1560156" y="2061148"/>
            <a:ext cx="2405921" cy="779674"/>
            <a:chOff x="5296040" y="697043"/>
            <a:chExt cx="3777521" cy="1046563"/>
          </a:xfrm>
        </p:grpSpPr>
        <p:sp>
          <p:nvSpPr>
            <p:cNvPr id="6" name="Rounded Rectangle 5"/>
            <p:cNvSpPr/>
            <p:nvPr/>
          </p:nvSpPr>
          <p:spPr>
            <a:xfrm>
              <a:off x="6086008" y="697043"/>
              <a:ext cx="2432609" cy="271639"/>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National Level </a:t>
              </a:r>
              <a:r>
                <a:rPr lang="en-US" sz="900" dirty="0">
                  <a:solidFill>
                    <a:schemeClr val="tx1"/>
                  </a:solidFill>
                </a:rPr>
                <a:t>(</a:t>
              </a:r>
              <a:r>
                <a:rPr lang="en-US" sz="900" i="1" dirty="0" err="1">
                  <a:solidFill>
                    <a:schemeClr val="tx1"/>
                  </a:solidFill>
                </a:rPr>
                <a:t>Qtrly</a:t>
              </a:r>
              <a:r>
                <a:rPr lang="en-US" sz="900" i="1" dirty="0">
                  <a:solidFill>
                    <a:schemeClr val="tx1"/>
                  </a:solidFill>
                </a:rPr>
                <a:t>)</a:t>
              </a:r>
            </a:p>
          </p:txBody>
        </p:sp>
        <p:sp>
          <p:nvSpPr>
            <p:cNvPr id="7" name="Rounded Rectangle 6"/>
            <p:cNvSpPr/>
            <p:nvPr/>
          </p:nvSpPr>
          <p:spPr>
            <a:xfrm>
              <a:off x="5614582" y="997456"/>
              <a:ext cx="3140438" cy="358689"/>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Regional Level </a:t>
              </a:r>
              <a:r>
                <a:rPr lang="en-US" sz="900" i="1" dirty="0">
                  <a:solidFill>
                    <a:schemeClr val="tx1"/>
                  </a:solidFill>
                </a:rPr>
                <a:t>(</a:t>
              </a:r>
              <a:r>
                <a:rPr lang="en-US" sz="900" i="1" dirty="0" err="1">
                  <a:solidFill>
                    <a:schemeClr val="tx1"/>
                  </a:solidFill>
                </a:rPr>
                <a:t>Qtr</a:t>
              </a:r>
              <a:r>
                <a:rPr lang="en-US" sz="900" i="1" dirty="0">
                  <a:solidFill>
                    <a:schemeClr val="tx1"/>
                  </a:solidFill>
                </a:rPr>
                <a:t>)</a:t>
              </a:r>
            </a:p>
          </p:txBody>
        </p:sp>
        <p:sp>
          <p:nvSpPr>
            <p:cNvPr id="8" name="Rounded Rectangle 7"/>
            <p:cNvSpPr/>
            <p:nvPr/>
          </p:nvSpPr>
          <p:spPr>
            <a:xfrm>
              <a:off x="5296040" y="1403307"/>
              <a:ext cx="3777521" cy="340299"/>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District Level </a:t>
              </a:r>
              <a:r>
                <a:rPr lang="en-US" sz="1000" i="1" dirty="0">
                  <a:solidFill>
                    <a:schemeClr val="tx1"/>
                  </a:solidFill>
                </a:rPr>
                <a:t>(</a:t>
              </a:r>
              <a:r>
                <a:rPr lang="en-US" sz="1000" i="1" dirty="0" err="1">
                  <a:solidFill>
                    <a:schemeClr val="tx1"/>
                  </a:solidFill>
                </a:rPr>
                <a:t>Wkly</a:t>
              </a:r>
              <a:r>
                <a:rPr lang="en-US" sz="1000" i="1" dirty="0">
                  <a:solidFill>
                    <a:schemeClr val="tx1"/>
                  </a:solidFill>
                </a:rPr>
                <a:t> ,</a:t>
              </a:r>
              <a:r>
                <a:rPr lang="en-US" sz="1000" i="1" dirty="0" err="1">
                  <a:solidFill>
                    <a:schemeClr val="tx1"/>
                  </a:solidFill>
                </a:rPr>
                <a:t>Mtly</a:t>
              </a:r>
              <a:r>
                <a:rPr lang="en-US" sz="1000" i="1" dirty="0">
                  <a:solidFill>
                    <a:schemeClr val="tx1"/>
                  </a:solidFill>
                </a:rPr>
                <a:t>, </a:t>
              </a:r>
              <a:r>
                <a:rPr lang="en-US" sz="1000" i="1" dirty="0" err="1">
                  <a:solidFill>
                    <a:schemeClr val="tx1"/>
                  </a:solidFill>
                </a:rPr>
                <a:t>Qtrly</a:t>
              </a:r>
              <a:r>
                <a:rPr lang="en-US" sz="1000" i="1" dirty="0">
                  <a:solidFill>
                    <a:schemeClr val="tx1"/>
                  </a:solidFill>
                </a:rPr>
                <a:t>)</a:t>
              </a:r>
            </a:p>
          </p:txBody>
        </p:sp>
      </p:grpSp>
    </p:spTree>
    <p:custDataLst>
      <p:tags r:id="rId1"/>
    </p:custDataLst>
    <p:extLst>
      <p:ext uri="{BB962C8B-B14F-4D97-AF65-F5344CB8AC3E}">
        <p14:creationId xmlns:p14="http://schemas.microsoft.com/office/powerpoint/2010/main" val="13788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78956" y="661759"/>
            <a:ext cx="3013022" cy="43533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4"/>
          </p:nvPr>
        </p:nvSpPr>
        <p:spPr/>
        <p:txBody>
          <a:bodyPr/>
          <a:lstStyle/>
          <a:p>
            <a:fld id="{42782948-4DBE-204D-AB9E-B65E067054AE}" type="slidenum">
              <a:rPr lang="en-US" smtClean="0"/>
              <a:pPr/>
              <a:t>7</a:t>
            </a:fld>
            <a:endParaRPr lang="en-US"/>
          </a:p>
        </p:txBody>
      </p:sp>
      <p:sp>
        <p:nvSpPr>
          <p:cNvPr id="4" name="Title 3"/>
          <p:cNvSpPr>
            <a:spLocks noGrp="1"/>
          </p:cNvSpPr>
          <p:nvPr>
            <p:ph type="title"/>
          </p:nvPr>
        </p:nvSpPr>
        <p:spPr/>
        <p:txBody>
          <a:bodyPr/>
          <a:lstStyle/>
          <a:p>
            <a:r>
              <a:rPr lang="en-US" dirty="0" smtClean="0"/>
              <a:t>Commitment to mainstream TB across MDAs</a:t>
            </a:r>
            <a:endParaRPr lang="en-US" dirty="0"/>
          </a:p>
        </p:txBody>
      </p:sp>
      <p:sp>
        <p:nvSpPr>
          <p:cNvPr id="6" name="Right Brace 5"/>
          <p:cNvSpPr/>
          <p:nvPr/>
        </p:nvSpPr>
        <p:spPr>
          <a:xfrm>
            <a:off x="5284288" y="1351019"/>
            <a:ext cx="427219" cy="251834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770653" y="1871528"/>
            <a:ext cx="3220946" cy="1477328"/>
          </a:xfrm>
          <a:prstGeom prst="rect">
            <a:avLst/>
          </a:prstGeom>
          <a:noFill/>
        </p:spPr>
        <p:txBody>
          <a:bodyPr wrap="none" rtlCol="0">
            <a:spAutoFit/>
          </a:bodyPr>
          <a:lstStyle/>
          <a:p>
            <a:r>
              <a:rPr lang="en-US" dirty="0" smtClean="0"/>
              <a:t>This ensures TB Data Demand </a:t>
            </a:r>
          </a:p>
          <a:p>
            <a:r>
              <a:rPr lang="en-US" dirty="0" smtClean="0"/>
              <a:t>and Information use</a:t>
            </a:r>
          </a:p>
          <a:p>
            <a:r>
              <a:rPr lang="en-US" dirty="0" smtClean="0"/>
              <a:t>in Advocacy, planning, forecasting</a:t>
            </a:r>
          </a:p>
          <a:p>
            <a:r>
              <a:rPr lang="en-US" dirty="0" smtClean="0"/>
              <a:t>policy formulation </a:t>
            </a:r>
          </a:p>
          <a:p>
            <a:r>
              <a:rPr lang="en-US" dirty="0" smtClean="0"/>
              <a:t>and transformation</a:t>
            </a:r>
            <a:endParaRPr lang="en-US" dirty="0"/>
          </a:p>
        </p:txBody>
      </p:sp>
    </p:spTree>
    <p:extLst>
      <p:ext uri="{BB962C8B-B14F-4D97-AF65-F5344CB8AC3E}">
        <p14:creationId xmlns:p14="http://schemas.microsoft.com/office/powerpoint/2010/main" val="4060180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9812"/>
          <a:stretch/>
        </p:blipFill>
        <p:spPr>
          <a:xfrm>
            <a:off x="562136" y="524660"/>
            <a:ext cx="3730858" cy="1993693"/>
          </a:xfrm>
        </p:spPr>
      </p:pic>
      <p:sp>
        <p:nvSpPr>
          <p:cNvPr id="3" name="Slide Number Placeholder 2"/>
          <p:cNvSpPr>
            <a:spLocks noGrp="1"/>
          </p:cNvSpPr>
          <p:nvPr>
            <p:ph type="sldNum" sz="quarter" idx="4"/>
          </p:nvPr>
        </p:nvSpPr>
        <p:spPr/>
        <p:txBody>
          <a:bodyPr/>
          <a:lstStyle/>
          <a:p>
            <a:fld id="{42782948-4DBE-204D-AB9E-B65E067054AE}" type="slidenum">
              <a:rPr lang="en-US" smtClean="0"/>
              <a:pPr/>
              <a:t>8</a:t>
            </a:fld>
            <a:endParaRPr lang="en-US"/>
          </a:p>
        </p:txBody>
      </p:sp>
      <p:sp>
        <p:nvSpPr>
          <p:cNvPr id="4" name="Title 3"/>
          <p:cNvSpPr>
            <a:spLocks noGrp="1"/>
          </p:cNvSpPr>
          <p:nvPr>
            <p:ph type="title"/>
          </p:nvPr>
        </p:nvSpPr>
        <p:spPr/>
        <p:txBody>
          <a:bodyPr/>
          <a:lstStyle/>
          <a:p>
            <a:r>
              <a:rPr lang="en-US" dirty="0" smtClean="0"/>
              <a:t>Gallery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889" y="524660"/>
            <a:ext cx="3003587" cy="200041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8120"/>
          <a:stretch/>
        </p:blipFill>
        <p:spPr>
          <a:xfrm>
            <a:off x="4571889" y="2760745"/>
            <a:ext cx="3227141" cy="173975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4881"/>
          <a:stretch/>
        </p:blipFill>
        <p:spPr>
          <a:xfrm>
            <a:off x="562136" y="2788172"/>
            <a:ext cx="3730858" cy="1712327"/>
          </a:xfrm>
          <a:prstGeom prst="rect">
            <a:avLst/>
          </a:prstGeom>
        </p:spPr>
      </p:pic>
      <p:sp>
        <p:nvSpPr>
          <p:cNvPr id="9" name="TextBox 8"/>
          <p:cNvSpPr txBox="1"/>
          <p:nvPr/>
        </p:nvSpPr>
        <p:spPr>
          <a:xfrm>
            <a:off x="562136" y="2497459"/>
            <a:ext cx="3434723" cy="276999"/>
          </a:xfrm>
          <a:prstGeom prst="rect">
            <a:avLst/>
          </a:prstGeom>
          <a:noFill/>
        </p:spPr>
        <p:txBody>
          <a:bodyPr wrap="none" rtlCol="0">
            <a:spAutoFit/>
          </a:bodyPr>
          <a:lstStyle/>
          <a:p>
            <a:r>
              <a:rPr lang="en-US" sz="1200" b="1" dirty="0" smtClean="0"/>
              <a:t>Annual Science Summit 2023 (400 Abstracts)</a:t>
            </a:r>
            <a:endParaRPr lang="en-US" sz="1200" b="1" dirty="0"/>
          </a:p>
        </p:txBody>
      </p:sp>
      <p:sp>
        <p:nvSpPr>
          <p:cNvPr id="10" name="TextBox 9"/>
          <p:cNvSpPr txBox="1"/>
          <p:nvPr/>
        </p:nvSpPr>
        <p:spPr>
          <a:xfrm>
            <a:off x="562136" y="4527926"/>
            <a:ext cx="3114314" cy="276999"/>
          </a:xfrm>
          <a:prstGeom prst="rect">
            <a:avLst/>
          </a:prstGeom>
          <a:noFill/>
        </p:spPr>
        <p:txBody>
          <a:bodyPr wrap="none" rtlCol="0">
            <a:spAutoFit/>
          </a:bodyPr>
          <a:lstStyle/>
          <a:p>
            <a:r>
              <a:rPr lang="en-US" sz="1200" b="1" dirty="0" smtClean="0"/>
              <a:t>Quarterly Performance Review Meetings</a:t>
            </a:r>
            <a:endParaRPr lang="en-US" sz="1200" b="1" dirty="0"/>
          </a:p>
        </p:txBody>
      </p:sp>
    </p:spTree>
    <p:extLst>
      <p:ext uri="{BB962C8B-B14F-4D97-AF65-F5344CB8AC3E}">
        <p14:creationId xmlns:p14="http://schemas.microsoft.com/office/powerpoint/2010/main" val="678366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80126" y="562772"/>
            <a:ext cx="3035456" cy="1165287"/>
          </a:xfrm>
          <a:prstGeom prst="rect">
            <a:avLst/>
          </a:prstGeom>
          <a:effectLst>
            <a:reflection stA="85000" endPos="65000" dist="50800" dir="5400000" sy="-100000" algn="bl" rotWithShape="0"/>
          </a:effectLst>
        </p:spPr>
      </p:pic>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194873" y="517850"/>
            <a:ext cx="5847988" cy="4429827"/>
          </a:xfrm>
        </p:spPr>
        <p:txBody>
          <a:bodyPr>
            <a:noAutofit/>
          </a:bodyPr>
          <a:lstStyle/>
          <a:p>
            <a:pPr>
              <a:lnSpc>
                <a:spcPct val="150000"/>
              </a:lnSpc>
              <a:spcAft>
                <a:spcPts val="0"/>
              </a:spcAft>
            </a:pPr>
            <a:r>
              <a:rPr lang="en-US" sz="1600" dirty="0">
                <a:solidFill>
                  <a:schemeClr val="tx1"/>
                </a:solidFill>
                <a:ea typeface="Arial" panose="020B0604020202020204" pitchFamily="34" charset="0"/>
              </a:rPr>
              <a:t>DHIS2 Upgrade (version 2.37.7.1) - </a:t>
            </a:r>
            <a:r>
              <a:rPr lang="en-US" sz="1600" i="1" dirty="0">
                <a:solidFill>
                  <a:schemeClr val="tx1"/>
                </a:solidFill>
                <a:ea typeface="Arial" panose="020B0604020202020204" pitchFamily="34" charset="0"/>
              </a:rPr>
              <a:t>with enhanced Visualization features</a:t>
            </a:r>
          </a:p>
          <a:p>
            <a:pPr>
              <a:lnSpc>
                <a:spcPct val="150000"/>
              </a:lnSpc>
              <a:spcAft>
                <a:spcPts val="0"/>
              </a:spcAft>
            </a:pPr>
            <a:r>
              <a:rPr lang="en-US" sz="1600" dirty="0">
                <a:solidFill>
                  <a:schemeClr val="tx1"/>
                </a:solidFill>
                <a:ea typeface="Arial" panose="020B0604020202020204" pitchFamily="34" charset="0"/>
              </a:rPr>
              <a:t>Electronic Case based Surveillance System for TB and Leprosy (</a:t>
            </a:r>
            <a:r>
              <a:rPr lang="en-US" sz="1600" dirty="0" err="1">
                <a:solidFill>
                  <a:schemeClr val="tx1"/>
                </a:solidFill>
                <a:ea typeface="Arial" panose="020B0604020202020204" pitchFamily="34" charset="0"/>
              </a:rPr>
              <a:t>eCBSS</a:t>
            </a:r>
            <a:r>
              <a:rPr lang="en-US" sz="1600" dirty="0">
                <a:solidFill>
                  <a:schemeClr val="tx1"/>
                </a:solidFill>
                <a:ea typeface="Arial" panose="020B0604020202020204" pitchFamily="34" charset="0"/>
              </a:rPr>
              <a:t>) - </a:t>
            </a:r>
            <a:r>
              <a:rPr lang="en-US" sz="1600" i="1" dirty="0">
                <a:solidFill>
                  <a:schemeClr val="tx1"/>
                </a:solidFill>
                <a:ea typeface="Arial" panose="020B0604020202020204" pitchFamily="34" charset="0"/>
              </a:rPr>
              <a:t>Patient Level Data Analysis</a:t>
            </a:r>
          </a:p>
          <a:p>
            <a:pPr>
              <a:lnSpc>
                <a:spcPct val="150000"/>
              </a:lnSpc>
              <a:spcAft>
                <a:spcPts val="0"/>
              </a:spcAft>
            </a:pPr>
            <a:r>
              <a:rPr lang="en-US" sz="1600" dirty="0">
                <a:solidFill>
                  <a:schemeClr val="tx1"/>
                </a:solidFill>
                <a:ea typeface="Arial" panose="020B0604020202020204" pitchFamily="34" charset="0"/>
              </a:rPr>
              <a:t>HMIS Tools Revision – </a:t>
            </a:r>
            <a:r>
              <a:rPr lang="en-US" sz="1600" i="1" dirty="0">
                <a:solidFill>
                  <a:schemeClr val="tx1"/>
                </a:solidFill>
                <a:ea typeface="Arial" panose="020B0604020202020204" pitchFamily="34" charset="0"/>
              </a:rPr>
              <a:t>Including changes in </a:t>
            </a:r>
            <a:r>
              <a:rPr lang="en-US" sz="1600" i="1" dirty="0" err="1">
                <a:solidFill>
                  <a:schemeClr val="tx1"/>
                </a:solidFill>
                <a:ea typeface="Arial" panose="020B0604020202020204" pitchFamily="34" charset="0"/>
              </a:rPr>
              <a:t>dissagregations</a:t>
            </a:r>
            <a:r>
              <a:rPr lang="en-US" sz="1600" i="1" dirty="0">
                <a:solidFill>
                  <a:schemeClr val="tx1"/>
                </a:solidFill>
                <a:ea typeface="Arial" panose="020B0604020202020204" pitchFamily="34" charset="0"/>
              </a:rPr>
              <a:t> and TB Management </a:t>
            </a:r>
            <a:r>
              <a:rPr lang="en-US" sz="1600" i="1" dirty="0" err="1">
                <a:solidFill>
                  <a:schemeClr val="tx1"/>
                </a:solidFill>
                <a:ea typeface="Arial" panose="020B0604020202020204" pitchFamily="34" charset="0"/>
              </a:rPr>
              <a:t>e.g</a:t>
            </a:r>
            <a:r>
              <a:rPr lang="en-US" sz="1600" i="1" dirty="0">
                <a:solidFill>
                  <a:schemeClr val="tx1"/>
                </a:solidFill>
                <a:ea typeface="Arial" panose="020B0604020202020204" pitchFamily="34" charset="0"/>
              </a:rPr>
              <a:t> </a:t>
            </a:r>
            <a:r>
              <a:rPr lang="en-US" sz="1600" i="1" dirty="0" err="1">
                <a:solidFill>
                  <a:schemeClr val="tx1"/>
                </a:solidFill>
                <a:ea typeface="Arial" panose="020B0604020202020204" pitchFamily="34" charset="0"/>
              </a:rPr>
              <a:t>BPaL</a:t>
            </a:r>
            <a:r>
              <a:rPr lang="en-US" sz="1600" i="1" dirty="0">
                <a:solidFill>
                  <a:schemeClr val="tx1"/>
                </a:solidFill>
                <a:ea typeface="Arial" panose="020B0604020202020204" pitchFamily="34" charset="0"/>
              </a:rPr>
              <a:t>/</a:t>
            </a:r>
            <a:r>
              <a:rPr lang="en-US" sz="1600" i="1" dirty="0" err="1">
                <a:solidFill>
                  <a:schemeClr val="tx1"/>
                </a:solidFill>
                <a:ea typeface="Arial" panose="020B0604020202020204" pitchFamily="34" charset="0"/>
              </a:rPr>
              <a:t>BPaLM</a:t>
            </a:r>
            <a:endParaRPr lang="en-US" sz="1600" i="1" dirty="0">
              <a:solidFill>
                <a:schemeClr val="tx1"/>
              </a:solidFill>
              <a:ea typeface="Arial" panose="020B0604020202020204" pitchFamily="34" charset="0"/>
            </a:endParaRPr>
          </a:p>
          <a:p>
            <a:pPr>
              <a:lnSpc>
                <a:spcPct val="150000"/>
              </a:lnSpc>
              <a:spcAft>
                <a:spcPts val="0"/>
              </a:spcAft>
            </a:pPr>
            <a:r>
              <a:rPr lang="en-US" sz="1600" dirty="0" err="1">
                <a:solidFill>
                  <a:schemeClr val="tx1"/>
                </a:solidFill>
                <a:ea typeface="Arial" panose="020B0604020202020204" pitchFamily="34" charset="0"/>
              </a:rPr>
              <a:t>Labxpert</a:t>
            </a:r>
            <a:r>
              <a:rPr lang="en-US" sz="1600" dirty="0">
                <a:solidFill>
                  <a:schemeClr val="tx1"/>
                </a:solidFill>
                <a:ea typeface="Arial" panose="020B0604020202020204" pitchFamily="34" charset="0"/>
              </a:rPr>
              <a:t> DS – </a:t>
            </a:r>
            <a:r>
              <a:rPr lang="en-US" sz="1600" i="1" dirty="0">
                <a:solidFill>
                  <a:schemeClr val="tx1"/>
                </a:solidFill>
                <a:ea typeface="Arial" panose="020B0604020202020204" pitchFamily="34" charset="0"/>
              </a:rPr>
              <a:t>Pick information right from the Machine, reduces errors, Improves </a:t>
            </a:r>
            <a:r>
              <a:rPr lang="en-US" sz="1600" i="1" dirty="0" smtClean="0">
                <a:solidFill>
                  <a:schemeClr val="tx1"/>
                </a:solidFill>
                <a:ea typeface="Arial" panose="020B0604020202020204" pitchFamily="34" charset="0"/>
              </a:rPr>
              <a:t>Linkage</a:t>
            </a:r>
          </a:p>
          <a:p>
            <a:pPr>
              <a:lnSpc>
                <a:spcPct val="150000"/>
              </a:lnSpc>
              <a:spcAft>
                <a:spcPts val="0"/>
              </a:spcAft>
            </a:pPr>
            <a:r>
              <a:rPr lang="en-US" sz="1600" dirty="0" smtClean="0">
                <a:solidFill>
                  <a:schemeClr val="tx1"/>
                </a:solidFill>
                <a:ea typeface="Arial" panose="020B0604020202020204" pitchFamily="34" charset="0"/>
              </a:rPr>
              <a:t>Pharmacovigilance System</a:t>
            </a:r>
            <a:r>
              <a:rPr lang="en-US" sz="1600" i="1" dirty="0" smtClean="0">
                <a:solidFill>
                  <a:schemeClr val="tx1"/>
                </a:solidFill>
                <a:ea typeface="Arial" panose="020B0604020202020204" pitchFamily="34" charset="0"/>
              </a:rPr>
              <a:t> (PVMS) to monitor </a:t>
            </a:r>
            <a:r>
              <a:rPr lang="en-US" sz="1600" i="1" dirty="0" err="1" smtClean="0">
                <a:solidFill>
                  <a:schemeClr val="tx1"/>
                </a:solidFill>
                <a:ea typeface="Arial" panose="020B0604020202020204" pitchFamily="34" charset="0"/>
              </a:rPr>
              <a:t>aDSM</a:t>
            </a:r>
            <a:r>
              <a:rPr lang="en-US" sz="1600" i="1" dirty="0" smtClean="0">
                <a:solidFill>
                  <a:schemeClr val="tx1"/>
                </a:solidFill>
                <a:ea typeface="Arial" panose="020B0604020202020204" pitchFamily="34" charset="0"/>
              </a:rPr>
              <a:t> (Adverse TB Drug safety monitoring and management)</a:t>
            </a:r>
            <a:endParaRPr lang="en-US" sz="1600" i="1" dirty="0">
              <a:solidFill>
                <a:schemeClr val="tx1"/>
              </a:solidFill>
              <a:ea typeface="Arial" panose="020B0604020202020204" pitchFamily="34" charset="0"/>
            </a:endParaRPr>
          </a:p>
          <a:p>
            <a:pPr>
              <a:lnSpc>
                <a:spcPct val="150000"/>
              </a:lnSpc>
              <a:spcAft>
                <a:spcPts val="0"/>
              </a:spcAft>
            </a:pPr>
            <a:r>
              <a:rPr lang="en-US" sz="1600" dirty="0">
                <a:solidFill>
                  <a:schemeClr val="tx1"/>
                </a:solidFill>
                <a:ea typeface="Arial" panose="020B0604020202020204" pitchFamily="34" charset="0"/>
              </a:rPr>
              <a:t>Systems for monitoring TB community interventions (</a:t>
            </a:r>
            <a:r>
              <a:rPr lang="en-US" sz="1600" dirty="0" err="1">
                <a:solidFill>
                  <a:schemeClr val="tx1"/>
                </a:solidFill>
                <a:ea typeface="Arial" panose="020B0604020202020204" pitchFamily="34" charset="0"/>
              </a:rPr>
              <a:t>TBInfo</a:t>
            </a:r>
            <a:r>
              <a:rPr lang="en-US" sz="1600" dirty="0">
                <a:solidFill>
                  <a:schemeClr val="tx1"/>
                </a:solidFill>
                <a:ea typeface="Arial" panose="020B0604020202020204" pitchFamily="34" charset="0"/>
              </a:rPr>
              <a:t>, TBMIS)</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9</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a:xfrm>
            <a:off x="330008" y="101107"/>
            <a:ext cx="8785574" cy="461665"/>
          </a:xfrm>
        </p:spPr>
        <p:txBody>
          <a:bodyPr/>
          <a:lstStyle/>
          <a:p>
            <a:pPr>
              <a:tabLst>
                <a:tab pos="1601788" algn="l"/>
              </a:tabLst>
            </a:pPr>
            <a:r>
              <a:rPr lang="en-US" dirty="0"/>
              <a:t>Recent improvements to the National TB M&amp;E system</a:t>
            </a:r>
          </a:p>
        </p:txBody>
      </p:sp>
      <p:pic>
        <p:nvPicPr>
          <p:cNvPr id="7" name="Picture 6"/>
          <p:cNvPicPr>
            <a:picLocks noChangeAspect="1"/>
          </p:cNvPicPr>
          <p:nvPr/>
        </p:nvPicPr>
        <p:blipFill>
          <a:blip r:embed="rId4"/>
          <a:stretch>
            <a:fillRect/>
          </a:stretch>
        </p:blipFill>
        <p:spPr>
          <a:xfrm>
            <a:off x="6087875" y="1790054"/>
            <a:ext cx="3035456" cy="2115518"/>
          </a:xfrm>
          <a:prstGeom prst="rect">
            <a:avLst/>
          </a:prstGeom>
        </p:spPr>
      </p:pic>
      <p:sp>
        <p:nvSpPr>
          <p:cNvPr id="8" name="Rectangle 7"/>
          <p:cNvSpPr/>
          <p:nvPr/>
        </p:nvSpPr>
        <p:spPr>
          <a:xfrm>
            <a:off x="6111122" y="3965550"/>
            <a:ext cx="3009631" cy="922149"/>
          </a:xfrm>
          <a:prstGeom prst="rect">
            <a:avLst/>
          </a:prstGeom>
          <a:solidFill>
            <a:schemeClr val="bg1">
              <a:lumMod val="95000"/>
            </a:schemeClr>
          </a:solidFill>
          <a:ln>
            <a:solidFill>
              <a:schemeClr val="bg1">
                <a:lumMod val="85000"/>
              </a:schemeClr>
            </a:solidFill>
          </a:ln>
          <a:effectLst>
            <a:reflection stA="79000" endPos="3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172056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6.9-TEMPLATE_12.7.2016" val="dUysm6Gk"/>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6.9-Template_12.7.2016">
  <a:themeElements>
    <a:clrScheme name="TB DIAH">
      <a:dk1>
        <a:srgbClr val="222222"/>
      </a:dk1>
      <a:lt1>
        <a:sysClr val="window" lastClr="FFFFFF"/>
      </a:lt1>
      <a:dk2>
        <a:srgbClr val="0E256A"/>
      </a:dk2>
      <a:lt2>
        <a:srgbClr val="E7E6E6"/>
      </a:lt2>
      <a:accent1>
        <a:srgbClr val="A7BF39"/>
      </a:accent1>
      <a:accent2>
        <a:srgbClr val="FAA000"/>
      </a:accent2>
      <a:accent3>
        <a:srgbClr val="879499"/>
      </a:accent3>
      <a:accent4>
        <a:srgbClr val="D44106"/>
      </a:accent4>
      <a:accent5>
        <a:srgbClr val="002F3C"/>
      </a:accent5>
      <a:accent6>
        <a:srgbClr val="008C84"/>
      </a:accent6>
      <a:hlink>
        <a:srgbClr val="D44106"/>
      </a:hlink>
      <a:folHlink>
        <a:srgbClr val="D44106"/>
      </a:folHlink>
    </a:clrScheme>
    <a:fontScheme name="USAI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F2F4220-0C4A-464C-B7E6-9772656CF890}" vid="{6CFE95A0-2AD2-4529-B708-3FC5FADA7224}"/>
    </a:ext>
  </a:extLst>
</a:theme>
</file>

<file path=ppt/theme/theme2.xml><?xml version="1.0" encoding="utf-8"?>
<a:theme xmlns:a="http://schemas.openxmlformats.org/drawingml/2006/main" name="1_16.9-Template_12.7.2016">
  <a:themeElements>
    <a:clrScheme name="TB DIAH">
      <a:dk1>
        <a:srgbClr val="222222"/>
      </a:dk1>
      <a:lt1>
        <a:sysClr val="window" lastClr="FFFFFF"/>
      </a:lt1>
      <a:dk2>
        <a:srgbClr val="0E256A"/>
      </a:dk2>
      <a:lt2>
        <a:srgbClr val="E7E6E6"/>
      </a:lt2>
      <a:accent1>
        <a:srgbClr val="A7BF39"/>
      </a:accent1>
      <a:accent2>
        <a:srgbClr val="FAA000"/>
      </a:accent2>
      <a:accent3>
        <a:srgbClr val="879499"/>
      </a:accent3>
      <a:accent4>
        <a:srgbClr val="D44106"/>
      </a:accent4>
      <a:accent5>
        <a:srgbClr val="002F3C"/>
      </a:accent5>
      <a:accent6>
        <a:srgbClr val="008C84"/>
      </a:accent6>
      <a:hlink>
        <a:srgbClr val="D44106"/>
      </a:hlink>
      <a:folHlink>
        <a:srgbClr val="D44106"/>
      </a:folHlink>
    </a:clrScheme>
    <a:fontScheme name="USAI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2C2A9E3-31FA-4BC0-A641-CBA893E39C64}" vid="{8BE891BA-62AF-40B5-9E21-9D22ABE668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4A79819CA3F3428B644840049B5527" ma:contentTypeVersion="18" ma:contentTypeDescription="Create a new document." ma:contentTypeScope="" ma:versionID="ad383e1735c938cb96aebbe739169a19">
  <xsd:schema xmlns:xsd="http://www.w3.org/2001/XMLSchema" xmlns:xs="http://www.w3.org/2001/XMLSchema" xmlns:p="http://schemas.microsoft.com/office/2006/metadata/properties" xmlns:ns1="http://schemas.microsoft.com/sharepoint/v3" xmlns:ns2="d8573787-17db-43b5-9af3-2a45e79ab039" xmlns:ns3="13922b43-4eea-40f2-b18b-c20327cdf16c" targetNamespace="http://schemas.microsoft.com/office/2006/metadata/properties" ma:root="true" ma:fieldsID="256a16f75099712e537335b62795526c" ns1:_="" ns2:_="" ns3:_="">
    <xsd:import namespace="http://schemas.microsoft.com/sharepoint/v3"/>
    <xsd:import namespace="d8573787-17db-43b5-9af3-2a45e79ab039"/>
    <xsd:import namespace="13922b43-4eea-40f2-b18b-c20327cdf16c"/>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573787-17db-43b5-9af3-2a45e79ab039"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ae2a4639-fd0e-4681-abc1-649aa37ee7ba}" ma:internalName="TaxCatchAll" ma:showField="CatchAllData" ma:web="d8573787-17db-43b5-9af3-2a45e79ab03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922b43-4eea-40f2-b18b-c20327cdf16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8573787-17db-43b5-9af3-2a45e79ab039">
      <UserInfo>
        <DisplayName>Henson, Shea A</DisplayName>
        <AccountId>37</AccountId>
        <AccountType/>
      </UserInfo>
      <UserInfo>
        <DisplayName>Fitzgerald, Ann Marie</DisplayName>
        <AccountId>74</AccountId>
        <AccountType/>
      </UserInfo>
      <UserInfo>
        <DisplayName>Tremont, Gretchen Bitar</DisplayName>
        <AccountId>59</AccountId>
        <AccountType/>
      </UserInfo>
      <UserInfo>
        <DisplayName>Kosma, Katie</DisplayName>
        <AccountId>2187</AccountId>
        <AccountType/>
      </UserInfo>
      <UserInfo>
        <DisplayName>Wilkes, Becky</DisplayName>
        <AccountId>133</AccountId>
        <AccountType/>
      </UserInfo>
      <UserInfo>
        <DisplayName>Margie Joyce</DisplayName>
        <AccountId>2081</AccountId>
        <AccountType/>
      </UserInfo>
      <UserInfo>
        <DisplayName>Oser, Rebecca Cornell</DisplayName>
        <AccountId>1917</AccountId>
        <AccountType/>
      </UserInfo>
    </SharedWithUsers>
    <lcf76f155ced4ddcb4097134ff3c332f xmlns="13922b43-4eea-40f2-b18b-c20327cdf16c">
      <Terms xmlns="http://schemas.microsoft.com/office/infopath/2007/PartnerControls"/>
    </lcf76f155ced4ddcb4097134ff3c332f>
    <TaxCatchAll xmlns="d8573787-17db-43b5-9af3-2a45e79ab039"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0DFDCE6-48A1-49AB-B7AD-C184BDE2C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573787-17db-43b5-9af3-2a45e79ab039"/>
    <ds:schemaRef ds:uri="13922b43-4eea-40f2-b18b-c20327cdf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7C506-A6A9-4CF3-B46D-15DD566CAA56}">
  <ds:schemaRefs>
    <ds:schemaRef ds:uri="http://schemas.microsoft.com/sharepoint/v3/contenttype/forms"/>
  </ds:schemaRefs>
</ds:datastoreItem>
</file>

<file path=customXml/itemProps3.xml><?xml version="1.0" encoding="utf-8"?>
<ds:datastoreItem xmlns:ds="http://schemas.openxmlformats.org/officeDocument/2006/customXml" ds:itemID="{F9763E1D-10A2-4EC8-A0BD-10BFCE20FCEA}">
  <ds:schemaRefs>
    <ds:schemaRef ds:uri="d8573787-17db-43b5-9af3-2a45e79ab039"/>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922b43-4eea-40f2-b18b-c20327cdf16c"/>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TB DIAH PPT Wide Template March 2024 (1)</Template>
  <TotalTime>1989</TotalTime>
  <Words>769</Words>
  <Application>Microsoft Office PowerPoint</Application>
  <PresentationFormat>Custom</PresentationFormat>
  <Paragraphs>146</Paragraphs>
  <Slides>22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Arial Narrow</vt:lpstr>
      <vt:lpstr>Calibri</vt:lpstr>
      <vt:lpstr>Franklin Gothic Book</vt:lpstr>
      <vt:lpstr>Franklin Gothic Heavy</vt:lpstr>
      <vt:lpstr>Gill Sans MT</vt:lpstr>
      <vt:lpstr>Times New Roman</vt:lpstr>
      <vt:lpstr>Wingdings</vt:lpstr>
      <vt:lpstr>16.9-Template_12.7.2016</vt:lpstr>
      <vt:lpstr>1_16.9-Template_12.7.2016</vt:lpstr>
      <vt:lpstr>PowerPoint Presentation</vt:lpstr>
      <vt:lpstr>Uganda’s TB Profile and TB Situation Snapshot</vt:lpstr>
      <vt:lpstr>Uganda</vt:lpstr>
      <vt:lpstr>Uganda TB profile</vt:lpstr>
      <vt:lpstr>Data-Driven Strategies:  Update on national TB M&amp;E, surveillance, and data use</vt:lpstr>
      <vt:lpstr>Strategies in place for effectively using national TB data</vt:lpstr>
      <vt:lpstr>Commitment to mainstream TB across MDAs</vt:lpstr>
      <vt:lpstr>Gallery</vt:lpstr>
      <vt:lpstr>Recent improvements to the National TB M&amp;E system</vt:lpstr>
      <vt:lpstr>Successful data-driven initiatives; </vt:lpstr>
      <vt:lpstr>Dashboards</vt:lpstr>
      <vt:lpstr>Case level data(eCBSS) Coverage and Utilization</vt:lpstr>
      <vt:lpstr>Weekly Monitoring of patient level data entry (Coverage at 73%)</vt:lpstr>
      <vt:lpstr>Challenges in TB data management &amp; potential solutions</vt:lpstr>
      <vt:lpstr>Upcoming plans for data-driven TB control in Uganda</vt:lpstr>
      <vt:lpstr>TB M&amp;E Beyond Numbers: Understanding trends in  PBMEF core indicators</vt:lpstr>
      <vt:lpstr>Notifications per year</vt:lpstr>
      <vt:lpstr>Treatment Coverage by District 2020 - 2023</vt:lpstr>
      <vt:lpstr>DS-TB Treatment Success Rate</vt:lpstr>
      <vt:lpstr>Treatment Success 2022/23</vt:lpstr>
      <vt:lpstr>RR/MDR TB Notifications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Adamou, Bridgit</dc:creator>
  <cp:lastModifiedBy>Vincent K</cp:lastModifiedBy>
  <cp:revision>64</cp:revision>
  <dcterms:created xsi:type="dcterms:W3CDTF">2024-03-25T12:24:47Z</dcterms:created>
  <dcterms:modified xsi:type="dcterms:W3CDTF">2024-04-17T07:10:23Z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0x0101006E4A79819CA3F3428B644840049B5527</vt:lpwstr>
  </property>
  <property fmtid="{D5CDD505-2E9C-101B-9397-08002B2CF9AE}" pid="3" name="ArticulateGUID">
    <vt:lpwstr>D73539B1-00EA-4FB9-AEE5-6E525BCF915F</vt:lpwstr>
  </property>
  <property fmtid="{D5CDD505-2E9C-101B-9397-08002B2CF9AE}" pid="4" name="ArticulatePath">
    <vt:lpwstr>TBDIAH_Master_Deck_Template</vt:lpwstr>
  </property>
  <property fmtid="{D5CDD505-2E9C-101B-9397-08002B2CF9AE}" pid="5" name="TaxKeyword">
    <vt:lpwstr/>
  </property>
  <property fmtid="{D5CDD505-2E9C-101B-9397-08002B2CF9AE}" pid="6" name="MediaServiceImageTags">
    <vt:lpwstr/>
  </property>
</Properties>
</file>