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784" r:id="rId5"/>
  </p:sldMasterIdLst>
  <p:notesMasterIdLst>
    <p:notesMasterId r:id="rId24"/>
  </p:notesMasterIdLst>
  <p:handoutMasterIdLst>
    <p:handoutMasterId r:id="rId25"/>
  </p:handoutMasterIdLst>
  <p:sldIdLst>
    <p:sldId id="509" r:id="rId6"/>
    <p:sldId id="597" r:id="rId7"/>
    <p:sldId id="518" r:id="rId8"/>
    <p:sldId id="612" r:id="rId9"/>
    <p:sldId id="598" r:id="rId10"/>
    <p:sldId id="589" r:id="rId11"/>
    <p:sldId id="600" r:id="rId12"/>
    <p:sldId id="602" r:id="rId13"/>
    <p:sldId id="609" r:id="rId14"/>
    <p:sldId id="610" r:id="rId15"/>
    <p:sldId id="608" r:id="rId16"/>
    <p:sldId id="603" r:id="rId17"/>
    <p:sldId id="591" r:id="rId18"/>
    <p:sldId id="604" r:id="rId19"/>
    <p:sldId id="611" r:id="rId20"/>
    <p:sldId id="606" r:id="rId21"/>
    <p:sldId id="607" r:id="rId22"/>
    <p:sldId id="605" r:id="rId23"/>
  </p:sldIdLst>
  <p:sldSz cx="9144000" cy="5184775"/>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56A"/>
    <a:srgbClr val="132F69"/>
    <a:srgbClr val="4E4A49"/>
    <a:srgbClr val="8D8B86"/>
    <a:srgbClr val="0E77FF"/>
    <a:srgbClr val="7A9CE8"/>
    <a:srgbClr val="BACEF5"/>
    <a:srgbClr val="4B95CF"/>
    <a:srgbClr val="327CC9"/>
    <a:srgbClr val="5EA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3"/>
  </p:normalViewPr>
  <p:slideViewPr>
    <p:cSldViewPr snapToGrid="0">
      <p:cViewPr varScale="1">
        <p:scale>
          <a:sx n="87" d="100"/>
          <a:sy n="87" d="100"/>
        </p:scale>
        <p:origin x="704" y="64"/>
      </p:cViewPr>
      <p:guideLst>
        <p:guide orient="horz" pos="1633"/>
        <p:guide pos="2880"/>
      </p:guideLst>
    </p:cSldViewPr>
  </p:slideViewPr>
  <p:notesTextViewPr>
    <p:cViewPr>
      <p:scale>
        <a:sx n="1" d="1"/>
        <a:sy n="1" d="1"/>
      </p:scale>
      <p:origin x="0" y="0"/>
    </p:cViewPr>
  </p:notesTextViewPr>
  <p:sorterViewPr>
    <p:cViewPr>
      <p:scale>
        <a:sx n="100" d="100"/>
        <a:sy n="100" d="100"/>
      </p:scale>
      <p:origin x="0" y="-97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4/17/2024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4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slideMaster" Target="../slideMasters/slideMaster2.xml"/><Relationship Id="rId16" Type="http://schemas.openxmlformats.org/officeDocument/2006/relationships/image" Target="../media/image22.jpeg"/><Relationship Id="rId1" Type="http://schemas.openxmlformats.org/officeDocument/2006/relationships/tags" Target="../tags/tag23.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 Id="rId14" Type="http://schemas.openxmlformats.org/officeDocument/2006/relationships/image" Target="../media/image2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828884"/>
            <a:ext cx="4061631" cy="2246769"/>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1224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a:stretch>
            <a:fillRect/>
          </a:stretch>
        </p:blipFill>
        <p:spPr>
          <a:xfrm>
            <a:off x="6481300" y="4011461"/>
            <a:ext cx="2369477" cy="1070599"/>
          </a:xfrm>
          <a:prstGeom prst="rect">
            <a:avLst/>
          </a:prstGeom>
        </p:spPr>
      </p:pic>
    </p:spTree>
    <p:custDataLst>
      <p:tags r:id="rId1"/>
    </p:custDataLst>
    <p:extLst>
      <p:ext uri="{BB962C8B-B14F-4D97-AF65-F5344CB8AC3E}">
        <p14:creationId xmlns:p14="http://schemas.microsoft.com/office/powerpoint/2010/main" val="15154431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08189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1236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13049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38820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215624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0266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500708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16871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81905C97-585B-89BC-DAC0-02BB62D32D04}"/>
              </a:ext>
            </a:extLst>
          </p:cNvPr>
          <p:cNvCxnSpPr>
            <a:cxnSpLocks/>
          </p:cNvCxnSpPr>
          <p:nvPr userDrawn="1"/>
        </p:nvCxnSpPr>
        <p:spPr>
          <a:xfrm>
            <a:off x="8705671"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8BF61AA-AB49-AFB8-34BC-3F645E6DE920}"/>
              </a:ext>
            </a:extLst>
          </p:cNvPr>
          <p:cNvCxnSpPr>
            <a:cxnSpLocks/>
          </p:cNvCxnSpPr>
          <p:nvPr userDrawn="1"/>
        </p:nvCxnSpPr>
        <p:spPr>
          <a:xfrm>
            <a:off x="657436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982CAB0-1A07-15BB-C963-6D5E7E70E2FE}"/>
              </a:ext>
            </a:extLst>
          </p:cNvPr>
          <p:cNvCxnSpPr>
            <a:cxnSpLocks/>
          </p:cNvCxnSpPr>
          <p:nvPr userDrawn="1"/>
        </p:nvCxnSpPr>
        <p:spPr>
          <a:xfrm>
            <a:off x="437581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75C4CF-6EED-DA36-7F5C-F61572E0340E}"/>
              </a:ext>
            </a:extLst>
          </p:cNvPr>
          <p:cNvSpPr/>
          <p:nvPr userDrawn="1"/>
        </p:nvSpPr>
        <p:spPr>
          <a:xfrm>
            <a:off x="-5912" y="1504352"/>
            <a:ext cx="9149912" cy="3672434"/>
          </a:xfrm>
          <a:prstGeom prst="rect">
            <a:avLst/>
          </a:prstGeom>
          <a:solidFill>
            <a:srgbClr val="D2F5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4" name="Straight Connector 203">
            <a:extLst>
              <a:ext uri="{FF2B5EF4-FFF2-40B4-BE49-F238E27FC236}">
                <a16:creationId xmlns:a16="http://schemas.microsoft.com/office/drawing/2014/main" id="{66B58553-A2EB-99B7-749D-776A9152BB2E}"/>
              </a:ext>
            </a:extLst>
          </p:cNvPr>
          <p:cNvCxnSpPr>
            <a:cxnSpLocks/>
          </p:cNvCxnSpPr>
          <p:nvPr userDrawn="1"/>
        </p:nvCxnSpPr>
        <p:spPr>
          <a:xfrm>
            <a:off x="2218642" y="217648"/>
            <a:ext cx="0" cy="1680919"/>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pic>
        <p:nvPicPr>
          <p:cNvPr id="9" name="Graphic 8" descr="Target with solid fill">
            <a:extLst>
              <a:ext uri="{FF2B5EF4-FFF2-40B4-BE49-F238E27FC236}">
                <a16:creationId xmlns:a16="http://schemas.microsoft.com/office/drawing/2014/main" id="{FB812C70-91BA-628C-3037-6DF233BD7F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6742" y="1573411"/>
            <a:ext cx="205740" cy="207391"/>
          </a:xfrm>
          <a:prstGeom prst="rect">
            <a:avLst/>
          </a:prstGeom>
        </p:spPr>
      </p:pic>
      <p:grpSp>
        <p:nvGrpSpPr>
          <p:cNvPr id="175" name="Group 174">
            <a:extLst>
              <a:ext uri="{FF2B5EF4-FFF2-40B4-BE49-F238E27FC236}">
                <a16:creationId xmlns:a16="http://schemas.microsoft.com/office/drawing/2014/main" id="{BA760758-77F5-9F9E-294B-41BE9E28EF32}"/>
              </a:ext>
            </a:extLst>
          </p:cNvPr>
          <p:cNvGrpSpPr/>
          <p:nvPr userDrawn="1"/>
        </p:nvGrpSpPr>
        <p:grpSpPr>
          <a:xfrm>
            <a:off x="299460" y="1840960"/>
            <a:ext cx="2093381" cy="1190131"/>
            <a:chOff x="421079" y="2421777"/>
            <a:chExt cx="2791174" cy="1574209"/>
          </a:xfrm>
        </p:grpSpPr>
        <p:sp>
          <p:nvSpPr>
            <p:cNvPr id="33" name="Rectangle 32">
              <a:extLst>
                <a:ext uri="{FF2B5EF4-FFF2-40B4-BE49-F238E27FC236}">
                  <a16:creationId xmlns:a16="http://schemas.microsoft.com/office/drawing/2014/main" id="{9EB2EDCA-119C-B7FA-038E-31A58C5E469D}"/>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34" name="TextBox 33">
              <a:extLst>
                <a:ext uri="{FF2B5EF4-FFF2-40B4-BE49-F238E27FC236}">
                  <a16:creationId xmlns:a16="http://schemas.microsoft.com/office/drawing/2014/main" id="{97ACDFE7-206B-3E26-15AD-426A06310797}"/>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74" name="Group 173">
              <a:extLst>
                <a:ext uri="{FF2B5EF4-FFF2-40B4-BE49-F238E27FC236}">
                  <a16:creationId xmlns:a16="http://schemas.microsoft.com/office/drawing/2014/main" id="{2D17E8CD-A487-1761-6097-BACB1FC3153F}"/>
                </a:ext>
              </a:extLst>
            </p:cNvPr>
            <p:cNvGrpSpPr/>
            <p:nvPr userDrawn="1"/>
          </p:nvGrpSpPr>
          <p:grpSpPr>
            <a:xfrm>
              <a:off x="2661540" y="2421777"/>
              <a:ext cx="550713" cy="590151"/>
              <a:chOff x="2661540" y="2421777"/>
              <a:chExt cx="550713" cy="590151"/>
            </a:xfrm>
          </p:grpSpPr>
          <p:sp>
            <p:nvSpPr>
              <p:cNvPr id="37" name="Isosceles Triangle 30">
                <a:extLst>
                  <a:ext uri="{FF2B5EF4-FFF2-40B4-BE49-F238E27FC236}">
                    <a16:creationId xmlns:a16="http://schemas.microsoft.com/office/drawing/2014/main" id="{AE86ABEC-AAFD-8134-3701-A34FBC37BB3A}"/>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Graphic 37" descr="Speedometer Middle with solid fill">
                <a:extLst>
                  <a:ext uri="{FF2B5EF4-FFF2-40B4-BE49-F238E27FC236}">
                    <a16:creationId xmlns:a16="http://schemas.microsoft.com/office/drawing/2014/main" id="{EF8BE5B6-2BEC-F81B-3233-333DE59BA2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62" name="Group 161">
            <a:extLst>
              <a:ext uri="{FF2B5EF4-FFF2-40B4-BE49-F238E27FC236}">
                <a16:creationId xmlns:a16="http://schemas.microsoft.com/office/drawing/2014/main" id="{3EE40D07-9CD8-022B-2A1C-93189079496E}"/>
              </a:ext>
            </a:extLst>
          </p:cNvPr>
          <p:cNvGrpSpPr/>
          <p:nvPr userDrawn="1"/>
        </p:nvGrpSpPr>
        <p:grpSpPr>
          <a:xfrm>
            <a:off x="299461" y="3051107"/>
            <a:ext cx="2074550" cy="976906"/>
            <a:chOff x="338317" y="4016920"/>
            <a:chExt cx="2766068" cy="1292172"/>
          </a:xfrm>
        </p:grpSpPr>
        <p:sp>
          <p:nvSpPr>
            <p:cNvPr id="39" name="Rectangle 38">
              <a:extLst>
                <a:ext uri="{FF2B5EF4-FFF2-40B4-BE49-F238E27FC236}">
                  <a16:creationId xmlns:a16="http://schemas.microsoft.com/office/drawing/2014/main" id="{F2DEAECC-5CE2-17F3-BD4F-FDFEF847BDE5}"/>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30EA3D67-004D-DBD3-70CE-F7E4C40956CB}"/>
                </a:ext>
              </a:extLst>
            </p:cNvPr>
            <p:cNvSpPr txBox="1"/>
            <p:nvPr userDrawn="1"/>
          </p:nvSpPr>
          <p:spPr>
            <a:xfrm rot="16200000">
              <a:off x="2298604" y="4503310"/>
              <a:ext cx="1273008"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sp>
        <p:nvSpPr>
          <p:cNvPr id="46" name="TextBox 45">
            <a:extLst>
              <a:ext uri="{FF2B5EF4-FFF2-40B4-BE49-F238E27FC236}">
                <a16:creationId xmlns:a16="http://schemas.microsoft.com/office/drawing/2014/main" id="{3E4A7773-6336-29A0-81AA-129460723E20}"/>
              </a:ext>
            </a:extLst>
          </p:cNvPr>
          <p:cNvSpPr txBox="1"/>
          <p:nvPr userDrawn="1"/>
        </p:nvSpPr>
        <p:spPr>
          <a:xfrm>
            <a:off x="779965"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REACH</a:t>
            </a:r>
            <a:endParaRPr lang="en-US" sz="900" b="1" spc="225" dirty="0">
              <a:solidFill>
                <a:schemeClr val="tx1"/>
              </a:solidFill>
              <a:latin typeface="Franklin Gothic Heavy" panose="020B0903020102020204" pitchFamily="34" charset="0"/>
              <a:cs typeface="Arial" panose="020B0604020202020204" pitchFamily="34" charset="0"/>
            </a:endParaRPr>
          </a:p>
        </p:txBody>
      </p:sp>
      <p:pic>
        <p:nvPicPr>
          <p:cNvPr id="50" name="Picture 49" descr="Icon&#10;&#10;Description automatically generated">
            <a:extLst>
              <a:ext uri="{FF2B5EF4-FFF2-40B4-BE49-F238E27FC236}">
                <a16:creationId xmlns:a16="http://schemas.microsoft.com/office/drawing/2014/main" id="{7FB9AF62-CE99-90B8-2564-49C42847D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5159" y="522851"/>
            <a:ext cx="342900" cy="345652"/>
          </a:xfrm>
          <a:prstGeom prst="rect">
            <a:avLst/>
          </a:prstGeom>
        </p:spPr>
      </p:pic>
      <p:sp>
        <p:nvSpPr>
          <p:cNvPr id="51" name="TextBox 50">
            <a:extLst>
              <a:ext uri="{FF2B5EF4-FFF2-40B4-BE49-F238E27FC236}">
                <a16:creationId xmlns:a16="http://schemas.microsoft.com/office/drawing/2014/main" id="{E311CF4C-BE8B-B237-C271-9933229C7C05}"/>
              </a:ext>
            </a:extLst>
          </p:cNvPr>
          <p:cNvSpPr txBox="1"/>
          <p:nvPr userDrawn="1"/>
        </p:nvSpPr>
        <p:spPr>
          <a:xfrm>
            <a:off x="5043311" y="331016"/>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PREVENT</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C09AC43-870E-4650-5BDC-120F5C2C1EAF}"/>
              </a:ext>
            </a:extLst>
          </p:cNvPr>
          <p:cNvSpPr txBox="1"/>
          <p:nvPr userDrawn="1"/>
        </p:nvSpPr>
        <p:spPr>
          <a:xfrm>
            <a:off x="7246671" y="331016"/>
            <a:ext cx="105328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SUSTAIN</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21C8550-5035-5923-1C6F-0F917FDE172C}"/>
              </a:ext>
            </a:extLst>
          </p:cNvPr>
          <p:cNvSpPr/>
          <p:nvPr/>
        </p:nvSpPr>
        <p:spPr>
          <a:xfrm>
            <a:off x="318744" y="967849"/>
            <a:ext cx="2057400" cy="55304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sp>
        <p:nvSpPr>
          <p:cNvPr id="60" name="Arrow: Down 59">
            <a:extLst>
              <a:ext uri="{FF2B5EF4-FFF2-40B4-BE49-F238E27FC236}">
                <a16:creationId xmlns:a16="http://schemas.microsoft.com/office/drawing/2014/main" id="{D58DD18B-C58B-47E3-3B44-28E4C1EEF384}"/>
              </a:ext>
            </a:extLst>
          </p:cNvPr>
          <p:cNvSpPr/>
          <p:nvPr/>
        </p:nvSpPr>
        <p:spPr>
          <a:xfrm flipV="1">
            <a:off x="388917" y="1077108"/>
            <a:ext cx="137160" cy="13826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Off-page Connector 54">
            <a:extLst>
              <a:ext uri="{FF2B5EF4-FFF2-40B4-BE49-F238E27FC236}">
                <a16:creationId xmlns:a16="http://schemas.microsoft.com/office/drawing/2014/main" id="{90F356E9-DBAE-D98C-0EA8-9E17DF1C446B}"/>
              </a:ext>
            </a:extLst>
          </p:cNvPr>
          <p:cNvSpPr/>
          <p:nvPr/>
        </p:nvSpPr>
        <p:spPr>
          <a:xfrm flipV="1">
            <a:off x="305090" y="1373258"/>
            <a:ext cx="2084529" cy="414782"/>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a16="http://schemas.microsoft.com/office/drawing/2014/main" id="{CF3E130B-4491-7203-644F-D09BBD012607}"/>
              </a:ext>
            </a:extLst>
          </p:cNvPr>
          <p:cNvSpPr txBox="1"/>
          <p:nvPr/>
        </p:nvSpPr>
        <p:spPr>
          <a:xfrm>
            <a:off x="474634" y="1465936"/>
            <a:ext cx="1724306"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40 million people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by 2022</a:t>
            </a:r>
          </a:p>
        </p:txBody>
      </p:sp>
      <p:pic>
        <p:nvPicPr>
          <p:cNvPr id="57" name="Graphic 56">
            <a:extLst>
              <a:ext uri="{FF2B5EF4-FFF2-40B4-BE49-F238E27FC236}">
                <a16:creationId xmlns:a16="http://schemas.microsoft.com/office/drawing/2014/main" id="{DA9F8DC4-2E9B-BFA6-937A-EE02DFA278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93" y="1526592"/>
            <a:ext cx="232361" cy="199042"/>
          </a:xfrm>
          <a:prstGeom prst="rect">
            <a:avLst/>
          </a:prstGeom>
        </p:spPr>
      </p:pic>
      <p:sp>
        <p:nvSpPr>
          <p:cNvPr id="66" name="Rectangle 65">
            <a:extLst>
              <a:ext uri="{FF2B5EF4-FFF2-40B4-BE49-F238E27FC236}">
                <a16:creationId xmlns:a16="http://schemas.microsoft.com/office/drawing/2014/main" id="{8FBC2249-521F-578C-C61F-B447F5AA4F58}"/>
              </a:ext>
            </a:extLst>
          </p:cNvPr>
          <p:cNvSpPr/>
          <p:nvPr/>
        </p:nvSpPr>
        <p:spPr>
          <a:xfrm>
            <a:off x="2462190" y="967849"/>
            <a:ext cx="2057400" cy="55304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Down 67">
            <a:extLst>
              <a:ext uri="{FF2B5EF4-FFF2-40B4-BE49-F238E27FC236}">
                <a16:creationId xmlns:a16="http://schemas.microsoft.com/office/drawing/2014/main" id="{DD7B2E8C-D796-F66D-7432-22CD17AFCF3E}"/>
              </a:ext>
            </a:extLst>
          </p:cNvPr>
          <p:cNvSpPr/>
          <p:nvPr/>
        </p:nvSpPr>
        <p:spPr>
          <a:xfrm flipV="1">
            <a:off x="2557986" y="1077108"/>
            <a:ext cx="137160" cy="138261"/>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lowchart: Off-page Connector 62">
            <a:extLst>
              <a:ext uri="{FF2B5EF4-FFF2-40B4-BE49-F238E27FC236}">
                <a16:creationId xmlns:a16="http://schemas.microsoft.com/office/drawing/2014/main" id="{C82F18FA-739D-35B3-8542-AC8899F47EB0}"/>
              </a:ext>
            </a:extLst>
          </p:cNvPr>
          <p:cNvSpPr/>
          <p:nvPr/>
        </p:nvSpPr>
        <p:spPr>
          <a:xfrm flipV="1">
            <a:off x="2449437" y="1395794"/>
            <a:ext cx="2084529" cy="41478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64" name="TextBox 63">
            <a:extLst>
              <a:ext uri="{FF2B5EF4-FFF2-40B4-BE49-F238E27FC236}">
                <a16:creationId xmlns:a16="http://schemas.microsoft.com/office/drawing/2014/main" id="{66C1D3C7-23DD-FA31-B8A8-6674DF13533E}"/>
              </a:ext>
            </a:extLst>
          </p:cNvPr>
          <p:cNvSpPr txBox="1"/>
          <p:nvPr/>
        </p:nvSpPr>
        <p:spPr>
          <a:xfrm>
            <a:off x="2909932" y="1535207"/>
            <a:ext cx="1349624" cy="219291"/>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success 90%</a:t>
            </a:r>
          </a:p>
        </p:txBody>
      </p:sp>
      <p:pic>
        <p:nvPicPr>
          <p:cNvPr id="65" name="Graphic 64">
            <a:extLst>
              <a:ext uri="{FF2B5EF4-FFF2-40B4-BE49-F238E27FC236}">
                <a16:creationId xmlns:a16="http://schemas.microsoft.com/office/drawing/2014/main" id="{C61AD173-7256-91AE-F364-E40144BE15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3202" y="1533947"/>
            <a:ext cx="232361" cy="199042"/>
          </a:xfrm>
          <a:prstGeom prst="rect">
            <a:avLst/>
          </a:prstGeom>
        </p:spPr>
      </p:pic>
      <p:sp>
        <p:nvSpPr>
          <p:cNvPr id="74" name="Rectangle 73">
            <a:extLst>
              <a:ext uri="{FF2B5EF4-FFF2-40B4-BE49-F238E27FC236}">
                <a16:creationId xmlns:a16="http://schemas.microsoft.com/office/drawing/2014/main" id="{B32C7190-C15A-3D3E-B689-6215F7139133}"/>
              </a:ext>
            </a:extLst>
          </p:cNvPr>
          <p:cNvSpPr/>
          <p:nvPr/>
        </p:nvSpPr>
        <p:spPr>
          <a:xfrm>
            <a:off x="4632027" y="967849"/>
            <a:ext cx="2052285" cy="5530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6" name="Arrow: Down 75">
            <a:extLst>
              <a:ext uri="{FF2B5EF4-FFF2-40B4-BE49-F238E27FC236}">
                <a16:creationId xmlns:a16="http://schemas.microsoft.com/office/drawing/2014/main" id="{3551E99A-97EA-D2CB-A1A8-7D4B2CB95F97}"/>
              </a:ext>
            </a:extLst>
          </p:cNvPr>
          <p:cNvSpPr/>
          <p:nvPr/>
        </p:nvSpPr>
        <p:spPr>
          <a:xfrm flipV="1">
            <a:off x="4736267" y="1077108"/>
            <a:ext cx="137160" cy="1382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lowchart: Off-page Connector 70">
            <a:extLst>
              <a:ext uri="{FF2B5EF4-FFF2-40B4-BE49-F238E27FC236}">
                <a16:creationId xmlns:a16="http://schemas.microsoft.com/office/drawing/2014/main" id="{A12FE00C-A68A-D948-361F-C296746EB7E2}"/>
              </a:ext>
            </a:extLst>
          </p:cNvPr>
          <p:cNvSpPr/>
          <p:nvPr/>
        </p:nvSpPr>
        <p:spPr>
          <a:xfrm flipV="1">
            <a:off x="4616383" y="1395794"/>
            <a:ext cx="2084832" cy="41478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72" name="TextBox 71">
            <a:extLst>
              <a:ext uri="{FF2B5EF4-FFF2-40B4-BE49-F238E27FC236}">
                <a16:creationId xmlns:a16="http://schemas.microsoft.com/office/drawing/2014/main" id="{DF4CAA7F-281F-4724-4A27-B50303301DDA}"/>
              </a:ext>
            </a:extLst>
          </p:cNvPr>
          <p:cNvSpPr txBox="1"/>
          <p:nvPr/>
        </p:nvSpPr>
        <p:spPr>
          <a:xfrm>
            <a:off x="4893001" y="1471511"/>
            <a:ext cx="1665083"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30 million on TB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preventative treatment (TPT)</a:t>
            </a:r>
          </a:p>
        </p:txBody>
      </p:sp>
      <p:pic>
        <p:nvPicPr>
          <p:cNvPr id="73" name="Graphic 72">
            <a:extLst>
              <a:ext uri="{FF2B5EF4-FFF2-40B4-BE49-F238E27FC236}">
                <a16:creationId xmlns:a16="http://schemas.microsoft.com/office/drawing/2014/main" id="{E962766C-1DE2-8273-A2DE-CB1B9214B4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9514" y="1533947"/>
            <a:ext cx="232361" cy="199042"/>
          </a:xfrm>
          <a:prstGeom prst="rect">
            <a:avLst/>
          </a:prstGeom>
        </p:spPr>
      </p:pic>
      <p:sp>
        <p:nvSpPr>
          <p:cNvPr id="82" name="Rectangle 81">
            <a:extLst>
              <a:ext uri="{FF2B5EF4-FFF2-40B4-BE49-F238E27FC236}">
                <a16:creationId xmlns:a16="http://schemas.microsoft.com/office/drawing/2014/main" id="{4ED0414F-7321-48E3-3DD4-1160E94C544E}"/>
              </a:ext>
            </a:extLst>
          </p:cNvPr>
          <p:cNvSpPr/>
          <p:nvPr/>
        </p:nvSpPr>
        <p:spPr>
          <a:xfrm>
            <a:off x="6777752" y="967849"/>
            <a:ext cx="2057400" cy="5530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Arrow: Down 83">
            <a:extLst>
              <a:ext uri="{FF2B5EF4-FFF2-40B4-BE49-F238E27FC236}">
                <a16:creationId xmlns:a16="http://schemas.microsoft.com/office/drawing/2014/main" id="{4E8C1195-90E8-5361-9A99-9C879AC63071}"/>
              </a:ext>
            </a:extLst>
          </p:cNvPr>
          <p:cNvSpPr/>
          <p:nvPr/>
        </p:nvSpPr>
        <p:spPr>
          <a:xfrm flipV="1">
            <a:off x="6852686" y="1077108"/>
            <a:ext cx="137160" cy="1382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Flowchart: Off-page Connector 78">
            <a:extLst>
              <a:ext uri="{FF2B5EF4-FFF2-40B4-BE49-F238E27FC236}">
                <a16:creationId xmlns:a16="http://schemas.microsoft.com/office/drawing/2014/main" id="{5155BB4E-08AF-9437-988B-759E016E20BA}"/>
              </a:ext>
            </a:extLst>
          </p:cNvPr>
          <p:cNvSpPr/>
          <p:nvPr/>
        </p:nvSpPr>
        <p:spPr>
          <a:xfrm flipV="1">
            <a:off x="6764036" y="1395794"/>
            <a:ext cx="2084832" cy="41478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80" name="TextBox 79">
            <a:extLst>
              <a:ext uri="{FF2B5EF4-FFF2-40B4-BE49-F238E27FC236}">
                <a16:creationId xmlns:a16="http://schemas.microsoft.com/office/drawing/2014/main" id="{4DE7F85B-C522-1F5D-6EF8-BEAF79029772}"/>
              </a:ext>
            </a:extLst>
          </p:cNvPr>
          <p:cNvSpPr txBox="1"/>
          <p:nvPr/>
        </p:nvSpPr>
        <p:spPr>
          <a:xfrm>
            <a:off x="7147257" y="1471511"/>
            <a:ext cx="1467087"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Global investments reach</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 $13 billion by 2022</a:t>
            </a:r>
          </a:p>
        </p:txBody>
      </p:sp>
      <p:pic>
        <p:nvPicPr>
          <p:cNvPr id="81" name="Graphic 80">
            <a:extLst>
              <a:ext uri="{FF2B5EF4-FFF2-40B4-BE49-F238E27FC236}">
                <a16:creationId xmlns:a16="http://schemas.microsoft.com/office/drawing/2014/main" id="{16763658-4C27-9E26-68A7-A8588A519B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3414" y="1537624"/>
            <a:ext cx="232361" cy="199042"/>
          </a:xfrm>
          <a:prstGeom prst="rect">
            <a:avLst/>
          </a:prstGeom>
        </p:spPr>
      </p:pic>
      <p:grpSp>
        <p:nvGrpSpPr>
          <p:cNvPr id="36" name="Group 35">
            <a:extLst>
              <a:ext uri="{FF2B5EF4-FFF2-40B4-BE49-F238E27FC236}">
                <a16:creationId xmlns:a16="http://schemas.microsoft.com/office/drawing/2014/main" id="{9C9B95C5-2558-9803-3E08-AE24921C5E9B}"/>
              </a:ext>
            </a:extLst>
          </p:cNvPr>
          <p:cNvGrpSpPr/>
          <p:nvPr/>
        </p:nvGrpSpPr>
        <p:grpSpPr>
          <a:xfrm>
            <a:off x="163908" y="124474"/>
            <a:ext cx="8810875" cy="1409473"/>
            <a:chOff x="218544" y="164645"/>
            <a:chExt cx="11747833" cy="1864336"/>
          </a:xfrm>
        </p:grpSpPr>
        <p:cxnSp>
          <p:nvCxnSpPr>
            <p:cNvPr id="125" name="Straight Connector 124">
              <a:extLst>
                <a:ext uri="{FF2B5EF4-FFF2-40B4-BE49-F238E27FC236}">
                  <a16:creationId xmlns:a16="http://schemas.microsoft.com/office/drawing/2014/main" id="{10A071DB-DE9A-E1ED-790B-47965256B769}"/>
                </a:ext>
              </a:extLst>
            </p:cNvPr>
            <p:cNvCxnSpPr>
              <a:cxnSpLocks/>
            </p:cNvCxnSpPr>
            <p:nvPr userDrawn="1"/>
          </p:nvCxnSpPr>
          <p:spPr>
            <a:xfrm>
              <a:off x="11966377" y="180669"/>
              <a:ext cx="0" cy="180916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20CA35-5CFA-EC8F-0951-84841C16871E}"/>
                </a:ext>
              </a:extLst>
            </p:cNvPr>
            <p:cNvCxnSpPr>
              <a:cxnSpLocks/>
            </p:cNvCxnSpPr>
            <p:nvPr userDrawn="1"/>
          </p:nvCxnSpPr>
          <p:spPr>
            <a:xfrm flipH="1">
              <a:off x="218544" y="164645"/>
              <a:ext cx="0" cy="18643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CE9B1F7-086A-1F51-03DB-71A6E8E5DDBA}"/>
                </a:ext>
              </a:extLst>
            </p:cNvPr>
            <p:cNvCxnSpPr>
              <a:cxnSpLocks/>
            </p:cNvCxnSpPr>
            <p:nvPr userDrawn="1"/>
          </p:nvCxnSpPr>
          <p:spPr>
            <a:xfrm>
              <a:off x="218544" y="164645"/>
              <a:ext cx="3701392" cy="16024"/>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D242CD6-3D21-D1BB-BBEA-339E5C226BE2}"/>
                </a:ext>
              </a:extLst>
            </p:cNvPr>
            <p:cNvCxnSpPr>
              <a:cxnSpLocks/>
            </p:cNvCxnSpPr>
            <p:nvPr userDrawn="1"/>
          </p:nvCxnSpPr>
          <p:spPr>
            <a:xfrm flipH="1" flipV="1">
              <a:off x="8293511" y="164645"/>
              <a:ext cx="3672866" cy="0"/>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948DF11D-CF18-12D9-E2F4-86AE72DD2F13}"/>
              </a:ext>
            </a:extLst>
          </p:cNvPr>
          <p:cNvSpPr txBox="1"/>
          <p:nvPr/>
        </p:nvSpPr>
        <p:spPr>
          <a:xfrm>
            <a:off x="3013440"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CURE</a:t>
            </a:r>
            <a:endParaRPr lang="en-US" sz="900" b="1" spc="225" dirty="0">
              <a:solidFill>
                <a:schemeClr val="tx1"/>
              </a:solidFill>
              <a:latin typeface="Franklin Gothic Heavy" panose="020B09030201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531B1B2F-482B-C7F2-127A-C2DBE589421A}"/>
              </a:ext>
            </a:extLst>
          </p:cNvPr>
          <p:cNvGrpSpPr/>
          <p:nvPr/>
        </p:nvGrpSpPr>
        <p:grpSpPr>
          <a:xfrm>
            <a:off x="2468272" y="3945281"/>
            <a:ext cx="2097395" cy="1147985"/>
            <a:chOff x="3234839" y="5186984"/>
            <a:chExt cx="2796526" cy="1518462"/>
          </a:xfrm>
        </p:grpSpPr>
        <p:sp>
          <p:nvSpPr>
            <p:cNvPr id="141" name="Rectangle 140">
              <a:extLst>
                <a:ext uri="{FF2B5EF4-FFF2-40B4-BE49-F238E27FC236}">
                  <a16:creationId xmlns:a16="http://schemas.microsoft.com/office/drawing/2014/main" id="{5EB5E449-BFF4-55CB-C076-96C7064B3C28}"/>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2" name="TextBox 141">
              <a:extLst>
                <a:ext uri="{FF2B5EF4-FFF2-40B4-BE49-F238E27FC236}">
                  <a16:creationId xmlns:a16="http://schemas.microsoft.com/office/drawing/2014/main" id="{88F56C14-0EBF-5F76-DED1-7F15A4699E45}"/>
                </a:ext>
              </a:extLst>
            </p:cNvPr>
            <p:cNvSpPr txBox="1"/>
            <p:nvPr userDrawn="1"/>
          </p:nvSpPr>
          <p:spPr>
            <a:xfrm rot="16200000">
              <a:off x="5312003"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3" name="Isosceles Triangle 131">
              <a:extLst>
                <a:ext uri="{FF2B5EF4-FFF2-40B4-BE49-F238E27FC236}">
                  <a16:creationId xmlns:a16="http://schemas.microsoft.com/office/drawing/2014/main" id="{4C115825-7A72-3FFD-341F-581CA78C9D49}"/>
                </a:ext>
              </a:extLst>
            </p:cNvPr>
            <p:cNvSpPr/>
            <p:nvPr userDrawn="1"/>
          </p:nvSpPr>
          <p:spPr>
            <a:xfrm rot="3504354">
              <a:off x="5438383"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4" name="Graphic 143" descr="Network outline">
              <a:extLst>
                <a:ext uri="{FF2B5EF4-FFF2-40B4-BE49-F238E27FC236}">
                  <a16:creationId xmlns:a16="http://schemas.microsoft.com/office/drawing/2014/main" id="{715C5FB1-E306-9E1B-CFF7-AE074EB2FF0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45" name="Group 144">
            <a:extLst>
              <a:ext uri="{FF2B5EF4-FFF2-40B4-BE49-F238E27FC236}">
                <a16:creationId xmlns:a16="http://schemas.microsoft.com/office/drawing/2014/main" id="{45F73127-6C68-FD5A-7B71-71D47698F4D2}"/>
              </a:ext>
            </a:extLst>
          </p:cNvPr>
          <p:cNvGrpSpPr/>
          <p:nvPr/>
        </p:nvGrpSpPr>
        <p:grpSpPr>
          <a:xfrm>
            <a:off x="299460" y="3945281"/>
            <a:ext cx="2102878" cy="1147985"/>
            <a:chOff x="3234839" y="5186984"/>
            <a:chExt cx="2803837" cy="1518462"/>
          </a:xfrm>
        </p:grpSpPr>
        <p:sp>
          <p:nvSpPr>
            <p:cNvPr id="146" name="Rectangle 145">
              <a:extLst>
                <a:ext uri="{FF2B5EF4-FFF2-40B4-BE49-F238E27FC236}">
                  <a16:creationId xmlns:a16="http://schemas.microsoft.com/office/drawing/2014/main" id="{94B27A1C-DF5E-BC81-A2E0-24A29FFAC31C}"/>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7" name="TextBox 146">
              <a:extLst>
                <a:ext uri="{FF2B5EF4-FFF2-40B4-BE49-F238E27FC236}">
                  <a16:creationId xmlns:a16="http://schemas.microsoft.com/office/drawing/2014/main" id="{818081A0-008B-00AB-94E4-329595F1E18B}"/>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8" name="Isosceles Triangle 131">
              <a:extLst>
                <a:ext uri="{FF2B5EF4-FFF2-40B4-BE49-F238E27FC236}">
                  <a16:creationId xmlns:a16="http://schemas.microsoft.com/office/drawing/2014/main" id="{B8D6ED18-7508-F896-B117-B6D599FA0D85}"/>
                </a:ext>
              </a:extLst>
            </p:cNvPr>
            <p:cNvSpPr/>
            <p:nvPr userDrawn="1"/>
          </p:nvSpPr>
          <p:spPr>
            <a:xfrm rot="3504354">
              <a:off x="5445694"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9" name="Graphic 148" descr="Network outline">
              <a:extLst>
                <a:ext uri="{FF2B5EF4-FFF2-40B4-BE49-F238E27FC236}">
                  <a16:creationId xmlns:a16="http://schemas.microsoft.com/office/drawing/2014/main" id="{D3E33977-F46C-7CE0-3812-DDB5287503E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2" name="Group 151">
            <a:extLst>
              <a:ext uri="{FF2B5EF4-FFF2-40B4-BE49-F238E27FC236}">
                <a16:creationId xmlns:a16="http://schemas.microsoft.com/office/drawing/2014/main" id="{C30ECE0D-F965-102E-11F1-E36EDD013146}"/>
              </a:ext>
            </a:extLst>
          </p:cNvPr>
          <p:cNvGrpSpPr/>
          <p:nvPr/>
        </p:nvGrpSpPr>
        <p:grpSpPr>
          <a:xfrm>
            <a:off x="4618418" y="3945281"/>
            <a:ext cx="2096346" cy="1147985"/>
            <a:chOff x="3234839" y="5186984"/>
            <a:chExt cx="2795128" cy="1518462"/>
          </a:xfrm>
        </p:grpSpPr>
        <p:sp>
          <p:nvSpPr>
            <p:cNvPr id="153" name="Rectangle 152">
              <a:extLst>
                <a:ext uri="{FF2B5EF4-FFF2-40B4-BE49-F238E27FC236}">
                  <a16:creationId xmlns:a16="http://schemas.microsoft.com/office/drawing/2014/main" id="{AF2B4F91-AE19-5662-6C2F-D8D369027043}"/>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4" name="TextBox 153">
              <a:extLst>
                <a:ext uri="{FF2B5EF4-FFF2-40B4-BE49-F238E27FC236}">
                  <a16:creationId xmlns:a16="http://schemas.microsoft.com/office/drawing/2014/main" id="{36DCF0A8-7F47-1DCC-6068-98FD3DCBD73E}"/>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55" name="Isosceles Triangle 131">
              <a:extLst>
                <a:ext uri="{FF2B5EF4-FFF2-40B4-BE49-F238E27FC236}">
                  <a16:creationId xmlns:a16="http://schemas.microsoft.com/office/drawing/2014/main" id="{2DB7064B-D0B8-5EE0-D909-3A4699E090DE}"/>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6" name="Graphic 155" descr="Network outline">
              <a:extLst>
                <a:ext uri="{FF2B5EF4-FFF2-40B4-BE49-F238E27FC236}">
                  <a16:creationId xmlns:a16="http://schemas.microsoft.com/office/drawing/2014/main" id="{7398D85C-770D-859F-4391-A42CAF42B616}"/>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7" name="Group 156">
            <a:extLst>
              <a:ext uri="{FF2B5EF4-FFF2-40B4-BE49-F238E27FC236}">
                <a16:creationId xmlns:a16="http://schemas.microsoft.com/office/drawing/2014/main" id="{F4F7463C-56D5-87F7-4387-525656FD4925}"/>
              </a:ext>
            </a:extLst>
          </p:cNvPr>
          <p:cNvGrpSpPr/>
          <p:nvPr/>
        </p:nvGrpSpPr>
        <p:grpSpPr>
          <a:xfrm>
            <a:off x="6772316" y="3945281"/>
            <a:ext cx="2096346" cy="1147985"/>
            <a:chOff x="3234839" y="5186984"/>
            <a:chExt cx="2795128" cy="1518462"/>
          </a:xfrm>
        </p:grpSpPr>
        <p:sp>
          <p:nvSpPr>
            <p:cNvPr id="158" name="Rectangle 157">
              <a:extLst>
                <a:ext uri="{FF2B5EF4-FFF2-40B4-BE49-F238E27FC236}">
                  <a16:creationId xmlns:a16="http://schemas.microsoft.com/office/drawing/2014/main" id="{875E2611-403C-59CD-575D-CBA84D73605F}"/>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9" name="TextBox 158">
              <a:extLst>
                <a:ext uri="{FF2B5EF4-FFF2-40B4-BE49-F238E27FC236}">
                  <a16:creationId xmlns:a16="http://schemas.microsoft.com/office/drawing/2014/main" id="{A6FF4BAC-6BAA-1B99-060C-10CDBAA2F7C8}"/>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60" name="Isosceles Triangle 131">
              <a:extLst>
                <a:ext uri="{FF2B5EF4-FFF2-40B4-BE49-F238E27FC236}">
                  <a16:creationId xmlns:a16="http://schemas.microsoft.com/office/drawing/2014/main" id="{7B1AEA4E-0360-7E07-0FEF-4CCB77E96017}"/>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1" name="Graphic 160" descr="Network outline">
              <a:extLst>
                <a:ext uri="{FF2B5EF4-FFF2-40B4-BE49-F238E27FC236}">
                  <a16:creationId xmlns:a16="http://schemas.microsoft.com/office/drawing/2014/main" id="{9882F5BA-BC07-B14E-233B-F6CB3DD9E90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63" name="Group 162">
            <a:extLst>
              <a:ext uri="{FF2B5EF4-FFF2-40B4-BE49-F238E27FC236}">
                <a16:creationId xmlns:a16="http://schemas.microsoft.com/office/drawing/2014/main" id="{A546C247-A93B-78DB-AACD-BFA63DE68676}"/>
              </a:ext>
            </a:extLst>
          </p:cNvPr>
          <p:cNvGrpSpPr/>
          <p:nvPr/>
        </p:nvGrpSpPr>
        <p:grpSpPr>
          <a:xfrm>
            <a:off x="2468273" y="3042393"/>
            <a:ext cx="2074835" cy="1002936"/>
            <a:chOff x="338317" y="4005393"/>
            <a:chExt cx="2766447" cy="1326602"/>
          </a:xfrm>
        </p:grpSpPr>
        <p:sp>
          <p:nvSpPr>
            <p:cNvPr id="164" name="Rectangle 163">
              <a:extLst>
                <a:ext uri="{FF2B5EF4-FFF2-40B4-BE49-F238E27FC236}">
                  <a16:creationId xmlns:a16="http://schemas.microsoft.com/office/drawing/2014/main" id="{7EC081C3-9A85-8B0F-587E-4898C22112C9}"/>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xtBox 164">
              <a:extLst>
                <a:ext uri="{FF2B5EF4-FFF2-40B4-BE49-F238E27FC236}">
                  <a16:creationId xmlns:a16="http://schemas.microsoft.com/office/drawing/2014/main" id="{508D0CA4-80B3-357C-644A-036A65E697F1}"/>
                </a:ext>
              </a:extLst>
            </p:cNvPr>
            <p:cNvSpPr txBox="1"/>
            <p:nvPr userDrawn="1"/>
          </p:nvSpPr>
          <p:spPr>
            <a:xfrm rot="16200000">
              <a:off x="2272186" y="4499416"/>
              <a:ext cx="1326602"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67" name="Group 166">
            <a:extLst>
              <a:ext uri="{FF2B5EF4-FFF2-40B4-BE49-F238E27FC236}">
                <a16:creationId xmlns:a16="http://schemas.microsoft.com/office/drawing/2014/main" id="{5149FFAA-AD12-AB69-0999-2C2FD08726B3}"/>
              </a:ext>
            </a:extLst>
          </p:cNvPr>
          <p:cNvGrpSpPr/>
          <p:nvPr/>
        </p:nvGrpSpPr>
        <p:grpSpPr>
          <a:xfrm>
            <a:off x="4618418" y="3042392"/>
            <a:ext cx="2074550" cy="971133"/>
            <a:chOff x="338317" y="4005393"/>
            <a:chExt cx="2766067" cy="1284536"/>
          </a:xfrm>
        </p:grpSpPr>
        <p:sp>
          <p:nvSpPr>
            <p:cNvPr id="168" name="Rectangle 167">
              <a:extLst>
                <a:ext uri="{FF2B5EF4-FFF2-40B4-BE49-F238E27FC236}">
                  <a16:creationId xmlns:a16="http://schemas.microsoft.com/office/drawing/2014/main" id="{7C59AA93-58BE-91B6-A327-FEBC0B73A88F}"/>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xtBox 168">
              <a:extLst>
                <a:ext uri="{FF2B5EF4-FFF2-40B4-BE49-F238E27FC236}">
                  <a16:creationId xmlns:a16="http://schemas.microsoft.com/office/drawing/2014/main" id="{092F6EE4-D388-B17D-7B5A-1FE46ABB0312}"/>
                </a:ext>
              </a:extLst>
            </p:cNvPr>
            <p:cNvSpPr txBox="1"/>
            <p:nvPr userDrawn="1"/>
          </p:nvSpPr>
          <p:spPr>
            <a:xfrm rot="16200000">
              <a:off x="2298602" y="4472620"/>
              <a:ext cx="1273009"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70" name="Group 169">
            <a:extLst>
              <a:ext uri="{FF2B5EF4-FFF2-40B4-BE49-F238E27FC236}">
                <a16:creationId xmlns:a16="http://schemas.microsoft.com/office/drawing/2014/main" id="{6557A8AB-4C8D-3ACA-BDBF-355D22E9AF71}"/>
              </a:ext>
            </a:extLst>
          </p:cNvPr>
          <p:cNvGrpSpPr/>
          <p:nvPr/>
        </p:nvGrpSpPr>
        <p:grpSpPr>
          <a:xfrm>
            <a:off x="6772316" y="3042392"/>
            <a:ext cx="2074551" cy="971134"/>
            <a:chOff x="338317" y="4005392"/>
            <a:chExt cx="2766069" cy="1284537"/>
          </a:xfrm>
        </p:grpSpPr>
        <p:sp>
          <p:nvSpPr>
            <p:cNvPr id="171" name="Rectangle 170">
              <a:extLst>
                <a:ext uri="{FF2B5EF4-FFF2-40B4-BE49-F238E27FC236}">
                  <a16:creationId xmlns:a16="http://schemas.microsoft.com/office/drawing/2014/main" id="{AFD93223-1C23-479C-EE8D-848F8939714E}"/>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a:extLst>
                <a:ext uri="{FF2B5EF4-FFF2-40B4-BE49-F238E27FC236}">
                  <a16:creationId xmlns:a16="http://schemas.microsoft.com/office/drawing/2014/main" id="{841CF2EF-9CBE-3F04-A7C5-6A988C1B24AD}"/>
                </a:ext>
              </a:extLst>
            </p:cNvPr>
            <p:cNvSpPr txBox="1"/>
            <p:nvPr userDrawn="1"/>
          </p:nvSpPr>
          <p:spPr>
            <a:xfrm rot="16200000">
              <a:off x="2298604" y="4472619"/>
              <a:ext cx="1273010"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82" name="Group 181">
            <a:extLst>
              <a:ext uri="{FF2B5EF4-FFF2-40B4-BE49-F238E27FC236}">
                <a16:creationId xmlns:a16="http://schemas.microsoft.com/office/drawing/2014/main" id="{820458B0-6AE3-D574-71BA-77932800FC9C}"/>
              </a:ext>
            </a:extLst>
          </p:cNvPr>
          <p:cNvGrpSpPr/>
          <p:nvPr/>
        </p:nvGrpSpPr>
        <p:grpSpPr>
          <a:xfrm>
            <a:off x="6772316" y="1840960"/>
            <a:ext cx="2085406" cy="1190131"/>
            <a:chOff x="421079" y="2421777"/>
            <a:chExt cx="2780541" cy="1574209"/>
          </a:xfrm>
        </p:grpSpPr>
        <p:sp>
          <p:nvSpPr>
            <p:cNvPr id="183" name="Rectangle 182">
              <a:extLst>
                <a:ext uri="{FF2B5EF4-FFF2-40B4-BE49-F238E27FC236}">
                  <a16:creationId xmlns:a16="http://schemas.microsoft.com/office/drawing/2014/main" id="{79301750-FD03-9B49-222C-80D4566E3E5E}"/>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84" name="TextBox 183">
              <a:extLst>
                <a:ext uri="{FF2B5EF4-FFF2-40B4-BE49-F238E27FC236}">
                  <a16:creationId xmlns:a16="http://schemas.microsoft.com/office/drawing/2014/main" id="{10C32B23-7B1F-F48D-E7E0-7F15A012DA4F}"/>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85" name="Group 184">
              <a:extLst>
                <a:ext uri="{FF2B5EF4-FFF2-40B4-BE49-F238E27FC236}">
                  <a16:creationId xmlns:a16="http://schemas.microsoft.com/office/drawing/2014/main" id="{FE89C551-CDBF-839C-E336-02B92C5E97CD}"/>
                </a:ext>
              </a:extLst>
            </p:cNvPr>
            <p:cNvGrpSpPr/>
            <p:nvPr userDrawn="1"/>
          </p:nvGrpSpPr>
          <p:grpSpPr>
            <a:xfrm>
              <a:off x="2650907" y="2421777"/>
              <a:ext cx="550713" cy="590151"/>
              <a:chOff x="2650907" y="2421777"/>
              <a:chExt cx="550713" cy="590151"/>
            </a:xfrm>
          </p:grpSpPr>
          <p:sp>
            <p:nvSpPr>
              <p:cNvPr id="186" name="Isosceles Triangle 30">
                <a:extLst>
                  <a:ext uri="{FF2B5EF4-FFF2-40B4-BE49-F238E27FC236}">
                    <a16:creationId xmlns:a16="http://schemas.microsoft.com/office/drawing/2014/main" id="{0A52CCF7-0AE1-0952-A9C8-C76EA0F4BA4E}"/>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7" name="Graphic 186" descr="Speedometer Middle with solid fill">
                <a:extLst>
                  <a:ext uri="{FF2B5EF4-FFF2-40B4-BE49-F238E27FC236}">
                    <a16:creationId xmlns:a16="http://schemas.microsoft.com/office/drawing/2014/main" id="{412A0C5A-C734-8276-C871-4DC2EB9C5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88" name="Group 187">
            <a:extLst>
              <a:ext uri="{FF2B5EF4-FFF2-40B4-BE49-F238E27FC236}">
                <a16:creationId xmlns:a16="http://schemas.microsoft.com/office/drawing/2014/main" id="{639232F2-EB07-AFC4-BA02-950FBA7810C0}"/>
              </a:ext>
            </a:extLst>
          </p:cNvPr>
          <p:cNvGrpSpPr/>
          <p:nvPr/>
        </p:nvGrpSpPr>
        <p:grpSpPr>
          <a:xfrm>
            <a:off x="4618418" y="1840960"/>
            <a:ext cx="2085406" cy="1190131"/>
            <a:chOff x="421079" y="2421777"/>
            <a:chExt cx="2780541" cy="1574209"/>
          </a:xfrm>
        </p:grpSpPr>
        <p:sp>
          <p:nvSpPr>
            <p:cNvPr id="189" name="Rectangle 188">
              <a:extLst>
                <a:ext uri="{FF2B5EF4-FFF2-40B4-BE49-F238E27FC236}">
                  <a16:creationId xmlns:a16="http://schemas.microsoft.com/office/drawing/2014/main" id="{C315B34A-EBA1-B544-D869-D071DA4C9DC2}"/>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0" name="TextBox 189">
              <a:extLst>
                <a:ext uri="{FF2B5EF4-FFF2-40B4-BE49-F238E27FC236}">
                  <a16:creationId xmlns:a16="http://schemas.microsoft.com/office/drawing/2014/main" id="{14663E86-DEBF-6D37-B132-3B21FC256596}"/>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1" name="Group 190">
              <a:extLst>
                <a:ext uri="{FF2B5EF4-FFF2-40B4-BE49-F238E27FC236}">
                  <a16:creationId xmlns:a16="http://schemas.microsoft.com/office/drawing/2014/main" id="{ED441D18-3DA2-0E7D-2F39-52D93E2554F5}"/>
                </a:ext>
              </a:extLst>
            </p:cNvPr>
            <p:cNvGrpSpPr/>
            <p:nvPr userDrawn="1"/>
          </p:nvGrpSpPr>
          <p:grpSpPr>
            <a:xfrm>
              <a:off x="2650907" y="2421777"/>
              <a:ext cx="550713" cy="590151"/>
              <a:chOff x="2650907" y="2421777"/>
              <a:chExt cx="550713" cy="590151"/>
            </a:xfrm>
          </p:grpSpPr>
          <p:sp>
            <p:nvSpPr>
              <p:cNvPr id="192" name="Isosceles Triangle 30">
                <a:extLst>
                  <a:ext uri="{FF2B5EF4-FFF2-40B4-BE49-F238E27FC236}">
                    <a16:creationId xmlns:a16="http://schemas.microsoft.com/office/drawing/2014/main" id="{0A32B59B-80C6-9A04-FB74-5E1298117C1C}"/>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3" name="Graphic 192" descr="Speedometer Middle with solid fill">
                <a:extLst>
                  <a:ext uri="{FF2B5EF4-FFF2-40B4-BE49-F238E27FC236}">
                    <a16:creationId xmlns:a16="http://schemas.microsoft.com/office/drawing/2014/main" id="{A99ECD0C-CB1C-BED1-B56C-0B646352B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94" name="Group 193">
            <a:extLst>
              <a:ext uri="{FF2B5EF4-FFF2-40B4-BE49-F238E27FC236}">
                <a16:creationId xmlns:a16="http://schemas.microsoft.com/office/drawing/2014/main" id="{C4C01087-1554-FC8D-36C8-4FF5479CD6EB}"/>
              </a:ext>
            </a:extLst>
          </p:cNvPr>
          <p:cNvGrpSpPr/>
          <p:nvPr/>
        </p:nvGrpSpPr>
        <p:grpSpPr>
          <a:xfrm>
            <a:off x="2468272" y="1840960"/>
            <a:ext cx="2093381" cy="1190131"/>
            <a:chOff x="421079" y="2421777"/>
            <a:chExt cx="2791174" cy="1574209"/>
          </a:xfrm>
        </p:grpSpPr>
        <p:sp>
          <p:nvSpPr>
            <p:cNvPr id="195" name="Rectangle 194">
              <a:extLst>
                <a:ext uri="{FF2B5EF4-FFF2-40B4-BE49-F238E27FC236}">
                  <a16:creationId xmlns:a16="http://schemas.microsoft.com/office/drawing/2014/main" id="{6966598A-C9AA-5FD6-0B88-6994004A31AC}"/>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6" name="TextBox 195">
              <a:extLst>
                <a:ext uri="{FF2B5EF4-FFF2-40B4-BE49-F238E27FC236}">
                  <a16:creationId xmlns:a16="http://schemas.microsoft.com/office/drawing/2014/main" id="{4B5C050B-49A2-D14B-9447-77F7B42815BD}"/>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7" name="Group 196">
              <a:extLst>
                <a:ext uri="{FF2B5EF4-FFF2-40B4-BE49-F238E27FC236}">
                  <a16:creationId xmlns:a16="http://schemas.microsoft.com/office/drawing/2014/main" id="{2FA853F0-FBF6-7BC9-A9E9-F44BFB3F1029}"/>
                </a:ext>
              </a:extLst>
            </p:cNvPr>
            <p:cNvGrpSpPr/>
            <p:nvPr userDrawn="1"/>
          </p:nvGrpSpPr>
          <p:grpSpPr>
            <a:xfrm>
              <a:off x="2661540" y="2421777"/>
              <a:ext cx="550713" cy="590151"/>
              <a:chOff x="2661540" y="2421777"/>
              <a:chExt cx="550713" cy="590151"/>
            </a:xfrm>
          </p:grpSpPr>
          <p:sp>
            <p:nvSpPr>
              <p:cNvPr id="198" name="Isosceles Triangle 30">
                <a:extLst>
                  <a:ext uri="{FF2B5EF4-FFF2-40B4-BE49-F238E27FC236}">
                    <a16:creationId xmlns:a16="http://schemas.microsoft.com/office/drawing/2014/main" id="{099D5C3D-17C9-BA88-C496-4CD9EC4428F3}"/>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9" name="Graphic 198" descr="Speedometer Middle with solid fill">
                <a:extLst>
                  <a:ext uri="{FF2B5EF4-FFF2-40B4-BE49-F238E27FC236}">
                    <a16:creationId xmlns:a16="http://schemas.microsoft.com/office/drawing/2014/main" id="{F347EE7E-F4E9-DE75-8215-886AEBD689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212" name="Group 211">
            <a:extLst>
              <a:ext uri="{FF2B5EF4-FFF2-40B4-BE49-F238E27FC236}">
                <a16:creationId xmlns:a16="http://schemas.microsoft.com/office/drawing/2014/main" id="{FF77C6C9-49B0-5B54-4AB8-1C16958EC65D}"/>
              </a:ext>
            </a:extLst>
          </p:cNvPr>
          <p:cNvGrpSpPr/>
          <p:nvPr/>
        </p:nvGrpSpPr>
        <p:grpSpPr>
          <a:xfrm>
            <a:off x="2211133" y="1771178"/>
            <a:ext cx="6495713" cy="138261"/>
            <a:chOff x="616257" y="2360232"/>
            <a:chExt cx="8660951" cy="182880"/>
          </a:xfrm>
        </p:grpSpPr>
        <p:cxnSp>
          <p:nvCxnSpPr>
            <p:cNvPr id="130" name="Straight Arrow Connector 129">
              <a:extLst>
                <a:ext uri="{FF2B5EF4-FFF2-40B4-BE49-F238E27FC236}">
                  <a16:creationId xmlns:a16="http://schemas.microsoft.com/office/drawing/2014/main" id="{879301EB-6EEA-44D7-A496-CA900AB0DB2D}"/>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4B11F1AC-68BC-1177-1E8F-60BE476AC1AB}"/>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70C66E4-E52F-8D20-29E2-BDB9B99C0297}"/>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A0082BA0-4EFD-7DB7-900A-465F9477FF3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3997E4E4-56B2-B0E3-B5E0-918DABF0EB1A}"/>
              </a:ext>
            </a:extLst>
          </p:cNvPr>
          <p:cNvGrpSpPr/>
          <p:nvPr/>
        </p:nvGrpSpPr>
        <p:grpSpPr>
          <a:xfrm>
            <a:off x="2232218" y="2917943"/>
            <a:ext cx="6495713" cy="138261"/>
            <a:chOff x="616257" y="2360232"/>
            <a:chExt cx="8660951" cy="182880"/>
          </a:xfrm>
        </p:grpSpPr>
        <p:cxnSp>
          <p:nvCxnSpPr>
            <p:cNvPr id="214" name="Straight Arrow Connector 213">
              <a:extLst>
                <a:ext uri="{FF2B5EF4-FFF2-40B4-BE49-F238E27FC236}">
                  <a16:creationId xmlns:a16="http://schemas.microsoft.com/office/drawing/2014/main" id="{826458F9-8577-38EC-E477-FE77C7E64A28}"/>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20659F6D-51EB-2543-AD37-7E9B4A397AD7}"/>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9CD47C2D-6140-76A9-07B9-264B4DBBAFDE}"/>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BD2EAEC-4D98-AE19-7182-9D10EBB83C8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383551CF-C728-F1C4-D811-65EE5691353D}"/>
              </a:ext>
            </a:extLst>
          </p:cNvPr>
          <p:cNvGrpSpPr/>
          <p:nvPr/>
        </p:nvGrpSpPr>
        <p:grpSpPr>
          <a:xfrm>
            <a:off x="2232218" y="3961291"/>
            <a:ext cx="6495713" cy="138261"/>
            <a:chOff x="616257" y="2360232"/>
            <a:chExt cx="8660951" cy="182880"/>
          </a:xfrm>
        </p:grpSpPr>
        <p:cxnSp>
          <p:nvCxnSpPr>
            <p:cNvPr id="219" name="Straight Arrow Connector 218">
              <a:extLst>
                <a:ext uri="{FF2B5EF4-FFF2-40B4-BE49-F238E27FC236}">
                  <a16:creationId xmlns:a16="http://schemas.microsoft.com/office/drawing/2014/main" id="{2755BE28-0A62-B6D5-FD13-2068CC4D1FE5}"/>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8FB35B71-E750-E658-66E7-85C1273F6DE9}"/>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5199EBE-597A-F183-424F-00E0517FD01F}"/>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A657539-0AE6-0A6A-C84F-EA9E36295197}"/>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224" name="Text Placeholder 223">
            <a:extLst>
              <a:ext uri="{FF2B5EF4-FFF2-40B4-BE49-F238E27FC236}">
                <a16:creationId xmlns:a16="http://schemas.microsoft.com/office/drawing/2014/main" id="{BFF512B5-763A-BAF5-8265-0F6067D99802}"/>
              </a:ext>
            </a:extLst>
          </p:cNvPr>
          <p:cNvSpPr>
            <a:spLocks noGrp="1"/>
          </p:cNvSpPr>
          <p:nvPr>
            <p:ph type="body" sz="quarter" idx="10" hasCustomPrompt="1"/>
          </p:nvPr>
        </p:nvSpPr>
        <p:spPr>
          <a:xfrm>
            <a:off x="421482"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5" name="Text Placeholder 223">
            <a:extLst>
              <a:ext uri="{FF2B5EF4-FFF2-40B4-BE49-F238E27FC236}">
                <a16:creationId xmlns:a16="http://schemas.microsoft.com/office/drawing/2014/main" id="{E5AA2C8D-D635-995F-B4AC-C32573BFE180}"/>
              </a:ext>
            </a:extLst>
          </p:cNvPr>
          <p:cNvSpPr>
            <a:spLocks noGrp="1"/>
          </p:cNvSpPr>
          <p:nvPr>
            <p:ph type="body" sz="quarter" idx="11" hasCustomPrompt="1"/>
          </p:nvPr>
        </p:nvSpPr>
        <p:spPr>
          <a:xfrm>
            <a:off x="421482"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6" name="Text Placeholder 223">
            <a:extLst>
              <a:ext uri="{FF2B5EF4-FFF2-40B4-BE49-F238E27FC236}">
                <a16:creationId xmlns:a16="http://schemas.microsoft.com/office/drawing/2014/main" id="{CA40ADBB-7940-35C7-2FB8-1975FA120C0B}"/>
              </a:ext>
            </a:extLst>
          </p:cNvPr>
          <p:cNvSpPr>
            <a:spLocks noGrp="1"/>
          </p:cNvSpPr>
          <p:nvPr>
            <p:ph type="body" sz="quarter" idx="12" hasCustomPrompt="1"/>
          </p:nvPr>
        </p:nvSpPr>
        <p:spPr>
          <a:xfrm>
            <a:off x="421482"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7" name="Text Placeholder 223">
            <a:extLst>
              <a:ext uri="{FF2B5EF4-FFF2-40B4-BE49-F238E27FC236}">
                <a16:creationId xmlns:a16="http://schemas.microsoft.com/office/drawing/2014/main" id="{6DAB0A95-4822-3ED0-D660-FBC3114A0779}"/>
              </a:ext>
            </a:extLst>
          </p:cNvPr>
          <p:cNvSpPr>
            <a:spLocks noGrp="1"/>
          </p:cNvSpPr>
          <p:nvPr>
            <p:ph type="body" sz="quarter" idx="13" hasCustomPrompt="1"/>
          </p:nvPr>
        </p:nvSpPr>
        <p:spPr>
          <a:xfrm>
            <a:off x="262825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8" name="Text Placeholder 223">
            <a:extLst>
              <a:ext uri="{FF2B5EF4-FFF2-40B4-BE49-F238E27FC236}">
                <a16:creationId xmlns:a16="http://schemas.microsoft.com/office/drawing/2014/main" id="{CFB85E50-C1B2-4395-9C3F-F1781E8D6531}"/>
              </a:ext>
            </a:extLst>
          </p:cNvPr>
          <p:cNvSpPr>
            <a:spLocks noGrp="1"/>
          </p:cNvSpPr>
          <p:nvPr>
            <p:ph type="body" sz="quarter" idx="14" hasCustomPrompt="1"/>
          </p:nvPr>
        </p:nvSpPr>
        <p:spPr>
          <a:xfrm>
            <a:off x="262825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9" name="Text Placeholder 223">
            <a:extLst>
              <a:ext uri="{FF2B5EF4-FFF2-40B4-BE49-F238E27FC236}">
                <a16:creationId xmlns:a16="http://schemas.microsoft.com/office/drawing/2014/main" id="{E9CACC52-2F1F-DD7A-C37A-D655E1CA2652}"/>
              </a:ext>
            </a:extLst>
          </p:cNvPr>
          <p:cNvSpPr>
            <a:spLocks noGrp="1"/>
          </p:cNvSpPr>
          <p:nvPr>
            <p:ph type="body" sz="quarter" idx="15" hasCustomPrompt="1"/>
          </p:nvPr>
        </p:nvSpPr>
        <p:spPr>
          <a:xfrm>
            <a:off x="262825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0" name="Text Placeholder 223">
            <a:extLst>
              <a:ext uri="{FF2B5EF4-FFF2-40B4-BE49-F238E27FC236}">
                <a16:creationId xmlns:a16="http://schemas.microsoft.com/office/drawing/2014/main" id="{22306094-789D-7484-629A-DCC8EFCFA3D9}"/>
              </a:ext>
            </a:extLst>
          </p:cNvPr>
          <p:cNvSpPr>
            <a:spLocks noGrp="1"/>
          </p:cNvSpPr>
          <p:nvPr>
            <p:ph type="body" sz="quarter" idx="16" hasCustomPrompt="1"/>
          </p:nvPr>
        </p:nvSpPr>
        <p:spPr>
          <a:xfrm>
            <a:off x="4720528"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1" name="Text Placeholder 223">
            <a:extLst>
              <a:ext uri="{FF2B5EF4-FFF2-40B4-BE49-F238E27FC236}">
                <a16:creationId xmlns:a16="http://schemas.microsoft.com/office/drawing/2014/main" id="{37B7816F-570E-4318-25B4-753EDCDC3BA4}"/>
              </a:ext>
            </a:extLst>
          </p:cNvPr>
          <p:cNvSpPr>
            <a:spLocks noGrp="1"/>
          </p:cNvSpPr>
          <p:nvPr>
            <p:ph type="body" sz="quarter" idx="17" hasCustomPrompt="1"/>
          </p:nvPr>
        </p:nvSpPr>
        <p:spPr>
          <a:xfrm>
            <a:off x="4720528"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2" name="Text Placeholder 223">
            <a:extLst>
              <a:ext uri="{FF2B5EF4-FFF2-40B4-BE49-F238E27FC236}">
                <a16:creationId xmlns:a16="http://schemas.microsoft.com/office/drawing/2014/main" id="{86383B8E-3C01-9048-673F-227BD539AD47}"/>
              </a:ext>
            </a:extLst>
          </p:cNvPr>
          <p:cNvSpPr>
            <a:spLocks noGrp="1"/>
          </p:cNvSpPr>
          <p:nvPr>
            <p:ph type="body" sz="quarter" idx="18" hasCustomPrompt="1"/>
          </p:nvPr>
        </p:nvSpPr>
        <p:spPr>
          <a:xfrm>
            <a:off x="4720528"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3" name="Text Placeholder 223">
            <a:extLst>
              <a:ext uri="{FF2B5EF4-FFF2-40B4-BE49-F238E27FC236}">
                <a16:creationId xmlns:a16="http://schemas.microsoft.com/office/drawing/2014/main" id="{9C68E3B6-F7B2-F738-35F5-7734AE5FA4F1}"/>
              </a:ext>
            </a:extLst>
          </p:cNvPr>
          <p:cNvSpPr>
            <a:spLocks noGrp="1"/>
          </p:cNvSpPr>
          <p:nvPr>
            <p:ph type="body" sz="quarter" idx="19" hasCustomPrompt="1"/>
          </p:nvPr>
        </p:nvSpPr>
        <p:spPr>
          <a:xfrm>
            <a:off x="687070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4" name="Text Placeholder 223">
            <a:extLst>
              <a:ext uri="{FF2B5EF4-FFF2-40B4-BE49-F238E27FC236}">
                <a16:creationId xmlns:a16="http://schemas.microsoft.com/office/drawing/2014/main" id="{D569DF0A-09DC-AEC0-0DFA-DCB1D40BF2BA}"/>
              </a:ext>
            </a:extLst>
          </p:cNvPr>
          <p:cNvSpPr>
            <a:spLocks noGrp="1"/>
          </p:cNvSpPr>
          <p:nvPr>
            <p:ph type="body" sz="quarter" idx="20" hasCustomPrompt="1"/>
          </p:nvPr>
        </p:nvSpPr>
        <p:spPr>
          <a:xfrm>
            <a:off x="687070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5" name="Text Placeholder 223">
            <a:extLst>
              <a:ext uri="{FF2B5EF4-FFF2-40B4-BE49-F238E27FC236}">
                <a16:creationId xmlns:a16="http://schemas.microsoft.com/office/drawing/2014/main" id="{413D35F8-D430-E6E9-466A-5F9CB6CFA1D0}"/>
              </a:ext>
            </a:extLst>
          </p:cNvPr>
          <p:cNvSpPr>
            <a:spLocks noGrp="1"/>
          </p:cNvSpPr>
          <p:nvPr>
            <p:ph type="body" sz="quarter" idx="21" hasCustomPrompt="1"/>
          </p:nvPr>
        </p:nvSpPr>
        <p:spPr>
          <a:xfrm>
            <a:off x="687070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40" name="Text Placeholder 223">
            <a:extLst>
              <a:ext uri="{FF2B5EF4-FFF2-40B4-BE49-F238E27FC236}">
                <a16:creationId xmlns:a16="http://schemas.microsoft.com/office/drawing/2014/main" id="{45B66AD5-DA74-37A7-04F2-40008D0503AA}"/>
              </a:ext>
            </a:extLst>
          </p:cNvPr>
          <p:cNvSpPr>
            <a:spLocks noGrp="1"/>
          </p:cNvSpPr>
          <p:nvPr>
            <p:ph type="body" sz="quarter" idx="22" hasCustomPrompt="1"/>
          </p:nvPr>
        </p:nvSpPr>
        <p:spPr>
          <a:xfrm>
            <a:off x="571133"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1" name="Text Placeholder 223">
            <a:extLst>
              <a:ext uri="{FF2B5EF4-FFF2-40B4-BE49-F238E27FC236}">
                <a16:creationId xmlns:a16="http://schemas.microsoft.com/office/drawing/2014/main" id="{C45BE4CD-E044-2CD7-21C4-97176718AD80}"/>
              </a:ext>
            </a:extLst>
          </p:cNvPr>
          <p:cNvSpPr>
            <a:spLocks noGrp="1"/>
          </p:cNvSpPr>
          <p:nvPr>
            <p:ph type="body" sz="quarter" idx="23" hasCustomPrompt="1"/>
          </p:nvPr>
        </p:nvSpPr>
        <p:spPr>
          <a:xfrm>
            <a:off x="2746672"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2" name="Text Placeholder 223">
            <a:extLst>
              <a:ext uri="{FF2B5EF4-FFF2-40B4-BE49-F238E27FC236}">
                <a16:creationId xmlns:a16="http://schemas.microsoft.com/office/drawing/2014/main" id="{0E2619DA-F8F3-8C00-5E09-9207CA15EF40}"/>
              </a:ext>
            </a:extLst>
          </p:cNvPr>
          <p:cNvSpPr>
            <a:spLocks noGrp="1"/>
          </p:cNvSpPr>
          <p:nvPr>
            <p:ph type="body" sz="quarter" idx="24" hasCustomPrompt="1"/>
          </p:nvPr>
        </p:nvSpPr>
        <p:spPr>
          <a:xfrm>
            <a:off x="4966868" y="1063458"/>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3" name="Text Placeholder 223">
            <a:extLst>
              <a:ext uri="{FF2B5EF4-FFF2-40B4-BE49-F238E27FC236}">
                <a16:creationId xmlns:a16="http://schemas.microsoft.com/office/drawing/2014/main" id="{E28F1050-1210-6538-A106-7CFE740EBA2E}"/>
              </a:ext>
            </a:extLst>
          </p:cNvPr>
          <p:cNvSpPr>
            <a:spLocks noGrp="1"/>
          </p:cNvSpPr>
          <p:nvPr>
            <p:ph type="body" sz="quarter" idx="25" hasCustomPrompt="1"/>
          </p:nvPr>
        </p:nvSpPr>
        <p:spPr>
          <a:xfrm>
            <a:off x="7037839" y="1064267"/>
            <a:ext cx="1719117"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4" name="Text Placeholder 223">
            <a:extLst>
              <a:ext uri="{FF2B5EF4-FFF2-40B4-BE49-F238E27FC236}">
                <a16:creationId xmlns:a16="http://schemas.microsoft.com/office/drawing/2014/main" id="{EF61AF2A-5052-68D6-6BF0-EFC3CB72B8AB}"/>
              </a:ext>
            </a:extLst>
          </p:cNvPr>
          <p:cNvSpPr>
            <a:spLocks noGrp="1"/>
          </p:cNvSpPr>
          <p:nvPr>
            <p:ph type="body" sz="quarter" idx="26" hasCustomPrompt="1"/>
          </p:nvPr>
        </p:nvSpPr>
        <p:spPr>
          <a:xfrm>
            <a:off x="36058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5" name="Text Placeholder 223">
            <a:extLst>
              <a:ext uri="{FF2B5EF4-FFF2-40B4-BE49-F238E27FC236}">
                <a16:creationId xmlns:a16="http://schemas.microsoft.com/office/drawing/2014/main" id="{9E2E7F9B-82B3-F75C-F0C9-2FFDBD228A2B}"/>
              </a:ext>
            </a:extLst>
          </p:cNvPr>
          <p:cNvSpPr>
            <a:spLocks noGrp="1"/>
          </p:cNvSpPr>
          <p:nvPr>
            <p:ph type="body" sz="quarter" idx="27" hasCustomPrompt="1"/>
          </p:nvPr>
        </p:nvSpPr>
        <p:spPr>
          <a:xfrm>
            <a:off x="2529288" y="554066"/>
            <a:ext cx="1663441"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6" name="Text Placeholder 223">
            <a:extLst>
              <a:ext uri="{FF2B5EF4-FFF2-40B4-BE49-F238E27FC236}">
                <a16:creationId xmlns:a16="http://schemas.microsoft.com/office/drawing/2014/main" id="{10187429-8ACA-EC6C-B4B3-742FDF148399}"/>
              </a:ext>
            </a:extLst>
          </p:cNvPr>
          <p:cNvSpPr>
            <a:spLocks noGrp="1"/>
          </p:cNvSpPr>
          <p:nvPr>
            <p:ph type="body" sz="quarter" idx="28" hasCustomPrompt="1"/>
          </p:nvPr>
        </p:nvSpPr>
        <p:spPr>
          <a:xfrm>
            <a:off x="469210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grpSp>
        <p:nvGrpSpPr>
          <p:cNvPr id="19" name="Group 18">
            <a:extLst>
              <a:ext uri="{FF2B5EF4-FFF2-40B4-BE49-F238E27FC236}">
                <a16:creationId xmlns:a16="http://schemas.microsoft.com/office/drawing/2014/main" id="{5761B1E8-882B-8966-7B2A-85F5C9EA1F23}"/>
              </a:ext>
            </a:extLst>
          </p:cNvPr>
          <p:cNvGrpSpPr/>
          <p:nvPr/>
        </p:nvGrpSpPr>
        <p:grpSpPr>
          <a:xfrm>
            <a:off x="2991353" y="6384"/>
            <a:ext cx="3161294" cy="260411"/>
            <a:chOff x="3888396" y="8444"/>
            <a:chExt cx="4215058" cy="344450"/>
          </a:xfrm>
        </p:grpSpPr>
        <p:pic>
          <p:nvPicPr>
            <p:cNvPr id="102" name="Graphic 101" descr="Bar graph with downward trend with solid fill">
              <a:extLst>
                <a:ext uri="{FF2B5EF4-FFF2-40B4-BE49-F238E27FC236}">
                  <a16:creationId xmlns:a16="http://schemas.microsoft.com/office/drawing/2014/main" id="{84061D2E-30C6-D3AC-96BF-C5DE07C27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8396" y="8444"/>
              <a:ext cx="344450" cy="344450"/>
            </a:xfrm>
            <a:prstGeom prst="rect">
              <a:avLst/>
            </a:prstGeom>
          </p:spPr>
        </p:pic>
        <p:pic>
          <p:nvPicPr>
            <p:cNvPr id="103" name="Graphic 102" descr="Bar graph with downward trend with solid fill">
              <a:extLst>
                <a:ext uri="{FF2B5EF4-FFF2-40B4-BE49-F238E27FC236}">
                  <a16:creationId xmlns:a16="http://schemas.microsoft.com/office/drawing/2014/main" id="{D737FB1E-C94E-8989-84CD-A40B224A5B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5530" y="8444"/>
              <a:ext cx="344450" cy="344450"/>
            </a:xfrm>
            <a:prstGeom prst="rect">
              <a:avLst/>
            </a:prstGeom>
          </p:spPr>
        </p:pic>
        <p:sp>
          <p:nvSpPr>
            <p:cNvPr id="178" name="TextBox 177">
              <a:extLst>
                <a:ext uri="{FF2B5EF4-FFF2-40B4-BE49-F238E27FC236}">
                  <a16:creationId xmlns:a16="http://schemas.microsoft.com/office/drawing/2014/main" id="{3B6F06C1-4F9E-0799-FDE0-3CF76842252E}"/>
                </a:ext>
              </a:extLst>
            </p:cNvPr>
            <p:cNvSpPr txBox="1"/>
            <p:nvPr userDrawn="1"/>
          </p:nvSpPr>
          <p:spPr>
            <a:xfrm>
              <a:off x="4253213" y="50133"/>
              <a:ext cx="1756778"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Incidence</a:t>
              </a:r>
              <a:endParaRPr lang="en-US" sz="825" dirty="0">
                <a:latin typeface="Franklin Gothic Heavy" panose="020B0903020102020204" pitchFamily="34" charset="0"/>
              </a:endParaRPr>
            </a:p>
          </p:txBody>
        </p:sp>
        <p:sp>
          <p:nvSpPr>
            <p:cNvPr id="179" name="TextBox 178">
              <a:extLst>
                <a:ext uri="{FF2B5EF4-FFF2-40B4-BE49-F238E27FC236}">
                  <a16:creationId xmlns:a16="http://schemas.microsoft.com/office/drawing/2014/main" id="{5A10ABF2-0F17-A189-C46C-A84B8776E315}"/>
                </a:ext>
              </a:extLst>
            </p:cNvPr>
            <p:cNvSpPr txBox="1"/>
            <p:nvPr userDrawn="1"/>
          </p:nvSpPr>
          <p:spPr>
            <a:xfrm>
              <a:off x="6391029" y="50133"/>
              <a:ext cx="1712425"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Mortality</a:t>
              </a:r>
              <a:endParaRPr lang="en-US" sz="825" dirty="0">
                <a:latin typeface="Franklin Gothic Heavy" panose="020B0903020102020204" pitchFamily="34" charset="0"/>
              </a:endParaRPr>
            </a:p>
          </p:txBody>
        </p:sp>
      </p:grpSp>
      <p:sp>
        <p:nvSpPr>
          <p:cNvPr id="180" name="Text Placeholder 223">
            <a:extLst>
              <a:ext uri="{FF2B5EF4-FFF2-40B4-BE49-F238E27FC236}">
                <a16:creationId xmlns:a16="http://schemas.microsoft.com/office/drawing/2014/main" id="{90C35DBB-47CF-BA83-62D7-C4914C0733CF}"/>
              </a:ext>
            </a:extLst>
          </p:cNvPr>
          <p:cNvSpPr>
            <a:spLocks noGrp="1"/>
          </p:cNvSpPr>
          <p:nvPr>
            <p:ph type="body" sz="quarter" idx="29" hasCustomPrompt="1"/>
          </p:nvPr>
        </p:nvSpPr>
        <p:spPr>
          <a:xfrm>
            <a:off x="6855620" y="554066"/>
            <a:ext cx="1650054"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pic>
        <p:nvPicPr>
          <p:cNvPr id="200" name="Picture 199" descr="Icon&#10;&#10;Description automatically generated">
            <a:extLst>
              <a:ext uri="{FF2B5EF4-FFF2-40B4-BE49-F238E27FC236}">
                <a16:creationId xmlns:a16="http://schemas.microsoft.com/office/drawing/2014/main" id="{22A185B6-F823-1AEA-B963-1F8E5F4689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2917" y="522851"/>
            <a:ext cx="342900" cy="345652"/>
          </a:xfrm>
          <a:prstGeom prst="rect">
            <a:avLst/>
          </a:prstGeom>
        </p:spPr>
      </p:pic>
      <p:pic>
        <p:nvPicPr>
          <p:cNvPr id="205" name="Picture 204" descr="Icon&#10;&#10;Description automatically generated">
            <a:extLst>
              <a:ext uri="{FF2B5EF4-FFF2-40B4-BE49-F238E27FC236}">
                <a16:creationId xmlns:a16="http://schemas.microsoft.com/office/drawing/2014/main" id="{E93236DA-0746-6FE9-CE17-6525F3EFAB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7192" y="522851"/>
            <a:ext cx="342900" cy="345652"/>
          </a:xfrm>
          <a:prstGeom prst="rect">
            <a:avLst/>
          </a:prstGeom>
        </p:spPr>
      </p:pic>
      <p:pic>
        <p:nvPicPr>
          <p:cNvPr id="206" name="Picture 205" descr="Icon&#10;&#10;Description automatically generated">
            <a:extLst>
              <a:ext uri="{FF2B5EF4-FFF2-40B4-BE49-F238E27FC236}">
                <a16:creationId xmlns:a16="http://schemas.microsoft.com/office/drawing/2014/main" id="{B0F39EF2-EE90-937E-DDB8-154AB61F7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4367" y="522851"/>
            <a:ext cx="342900" cy="345652"/>
          </a:xfrm>
          <a:prstGeom prst="rect">
            <a:avLst/>
          </a:prstGeom>
        </p:spPr>
      </p:pic>
    </p:spTree>
    <p:custDataLst>
      <p:tags r:id="rId1"/>
    </p:custDataLst>
    <p:extLst>
      <p:ext uri="{BB962C8B-B14F-4D97-AF65-F5344CB8AC3E}">
        <p14:creationId xmlns:p14="http://schemas.microsoft.com/office/powerpoint/2010/main" val="196344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rgbClr val="132F6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7CE78-981A-4270-8F14-87DE07F918D2}"/>
              </a:ext>
            </a:extLst>
          </p:cNvPr>
          <p:cNvSpPr/>
          <p:nvPr userDrawn="1"/>
        </p:nvSpPr>
        <p:spPr>
          <a:xfrm>
            <a:off x="0" y="4783873"/>
            <a:ext cx="9144000" cy="400902"/>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1037228"/>
            <a:ext cx="4061631" cy="2246769"/>
          </a:xfrm>
          <a:prstGeom prst="rect">
            <a:avLst/>
          </a:prstGeom>
          <a:noFill/>
        </p:spPr>
        <p:txBody>
          <a:bodyPr wrap="square">
            <a:spAutoFit/>
          </a:bodyPr>
          <a:lstStyle/>
          <a:p>
            <a:pPr marL="0" indent="0">
              <a:buNone/>
            </a:pPr>
            <a:r>
              <a:rPr lang="en-US" sz="1400" dirty="0">
                <a:solidFill>
                  <a:schemeClr val="bg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bg1"/>
                </a:solidFill>
              </a:rPr>
            </a:br>
            <a:r>
              <a:rPr lang="en-US" sz="1400" dirty="0">
                <a:solidFill>
                  <a:schemeClr val="bg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a:stretch>
              <a:fillRect/>
            </a:stretch>
          </p:blipFill>
          <p:spPr>
            <a:xfrm>
              <a:off x="7664175" y="4115962"/>
              <a:ext cx="1006460" cy="777994"/>
            </a:xfrm>
            <a:prstGeom prst="rect">
              <a:avLst/>
            </a:prstGeom>
          </p:spPr>
        </p:pic>
      </p:grpSp>
    </p:spTree>
    <p:custDataLst>
      <p:tags r:id="rId1"/>
    </p:custDataLst>
    <p:extLst>
      <p:ext uri="{BB962C8B-B14F-4D97-AF65-F5344CB8AC3E}">
        <p14:creationId xmlns:p14="http://schemas.microsoft.com/office/powerpoint/2010/main" val="37646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1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2"/>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779" r:id="rId4"/>
    <p:sldLayoutId id="2147483755" r:id="rId5"/>
    <p:sldLayoutId id="2147483708" r:id="rId6"/>
    <p:sldLayoutId id="2147483783" r:id="rId7"/>
    <p:sldLayoutId id="2147483781" r:id="rId8"/>
    <p:sldLayoutId id="2147483754" r:id="rId9"/>
    <p:sldLayoutId id="2147483753" r:id="rId10"/>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4"/>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5"/>
          <a:stretch>
            <a:fillRect/>
          </a:stretch>
        </p:blipFill>
        <p:spPr>
          <a:xfrm>
            <a:off x="18459" y="4909132"/>
            <a:ext cx="330028" cy="282174"/>
          </a:xfrm>
          <a:prstGeom prst="rect">
            <a:avLst/>
          </a:prstGeom>
        </p:spPr>
      </p:pic>
    </p:spTree>
    <p:custDataLst>
      <p:tags r:id="rId13"/>
    </p:custDataLst>
    <p:extLst>
      <p:ext uri="{BB962C8B-B14F-4D97-AF65-F5344CB8AC3E}">
        <p14:creationId xmlns:p14="http://schemas.microsoft.com/office/powerpoint/2010/main" val="2891727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3.xml"/><Relationship Id="rId1" Type="http://schemas.openxmlformats.org/officeDocument/2006/relationships/tags" Target="../tags/tag4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4A2434-C325-6D23-5836-723EF74B1B24}"/>
              </a:ext>
            </a:extLst>
          </p:cNvPr>
          <p:cNvPicPr>
            <a:picLocks noChangeAspect="1"/>
          </p:cNvPicPr>
          <p:nvPr/>
        </p:nvPicPr>
        <p:blipFill>
          <a:blip r:embed="rId3"/>
          <a:stretch>
            <a:fillRect/>
          </a:stretch>
        </p:blipFill>
        <p:spPr>
          <a:xfrm>
            <a:off x="577941" y="839788"/>
            <a:ext cx="4929399" cy="1893412"/>
          </a:xfrm>
          <a:prstGeom prst="rect">
            <a:avLst/>
          </a:prstGeom>
        </p:spPr>
      </p:pic>
      <p:sp>
        <p:nvSpPr>
          <p:cNvPr id="5" name="Subtitle 2">
            <a:extLst>
              <a:ext uri="{FF2B5EF4-FFF2-40B4-BE49-F238E27FC236}">
                <a16:creationId xmlns:a16="http://schemas.microsoft.com/office/drawing/2014/main" id="{C32312C1-232E-60FB-F91D-90991F6B3D18}"/>
              </a:ext>
            </a:extLst>
          </p:cNvPr>
          <p:cNvSpPr>
            <a:spLocks noGrp="1"/>
          </p:cNvSpPr>
          <p:nvPr>
            <p:ph type="subTitle" idx="1"/>
          </p:nvPr>
        </p:nvSpPr>
        <p:spPr>
          <a:xfrm>
            <a:off x="625396" y="3120643"/>
            <a:ext cx="7893208" cy="694899"/>
          </a:xfrm>
          <a:effectLst/>
        </p:spPr>
        <p:txBody>
          <a:bodyPr>
            <a:normAutofit/>
          </a:bodyPr>
          <a:lstStyle/>
          <a:p>
            <a:pPr>
              <a:spcAft>
                <a:spcPts val="0"/>
              </a:spcAft>
            </a:pPr>
            <a:r>
              <a:rPr lang="en-US" dirty="0"/>
              <a:t>Africa Regional Workshop on Strengthening TB Monitoring and Evaluation Systems</a:t>
            </a:r>
          </a:p>
          <a:p>
            <a:r>
              <a:rPr lang="en-US" sz="1200" dirty="0"/>
              <a:t>16-19 April, 2024 • Dar es Salaam, Tanzania</a:t>
            </a:r>
          </a:p>
        </p:txBody>
      </p:sp>
      <p:sp>
        <p:nvSpPr>
          <p:cNvPr id="6" name="Subtitle 2">
            <a:extLst>
              <a:ext uri="{FF2B5EF4-FFF2-40B4-BE49-F238E27FC236}">
                <a16:creationId xmlns:a16="http://schemas.microsoft.com/office/drawing/2014/main" id="{10AE9AEA-CD9F-08FE-111A-FD0109A0280E}"/>
              </a:ext>
            </a:extLst>
          </p:cNvPr>
          <p:cNvSpPr txBox="1">
            <a:spLocks/>
          </p:cNvSpPr>
          <p:nvPr/>
        </p:nvSpPr>
        <p:spPr>
          <a:xfrm>
            <a:off x="625396" y="3704714"/>
            <a:ext cx="3615653" cy="498271"/>
          </a:xfrm>
          <a:prstGeom prst="rect">
            <a:avLst/>
          </a:prstGeom>
          <a:effectLst/>
        </p:spPr>
        <p:txBody>
          <a:bodyPr vert="horz" lIns="91440" tIns="45720" rIns="91440" bIns="45720" rtlCol="0">
            <a:normAutofit lnSpcReduction="10000"/>
          </a:bodyPr>
          <a:lstStyle>
            <a:lvl1pPr marL="0" indent="0" algn="l" defTabSz="457200" rtl="0" eaLnBrk="1" latinLnBrk="0" hangingPunct="1">
              <a:spcBef>
                <a:spcPts val="0"/>
              </a:spcBef>
              <a:spcAft>
                <a:spcPts val="800"/>
              </a:spcAft>
              <a:buClr>
                <a:schemeClr val="tx2"/>
              </a:buClr>
              <a:buSzPct val="90000"/>
              <a:buFont typeface="Wingdings" panose="05000000000000000000" pitchFamily="2" charset="2"/>
              <a:buNone/>
              <a:defRPr sz="1800" b="0" i="0" kern="1200">
                <a:solidFill>
                  <a:schemeClr val="tx2"/>
                </a:solidFill>
                <a:latin typeface="+mn-lt"/>
                <a:ea typeface="+mn-ea"/>
                <a:cs typeface="Gill Sans MT"/>
              </a:defRPr>
            </a:lvl1pPr>
            <a:lvl2pPr marL="457200" indent="0" algn="ctr" defTabSz="457200" rtl="0" eaLnBrk="1" latinLnBrk="0" hangingPunct="1">
              <a:spcBef>
                <a:spcPts val="0"/>
              </a:spcBef>
              <a:spcAft>
                <a:spcPts val="800"/>
              </a:spcAft>
              <a:buClr>
                <a:schemeClr val="tx2"/>
              </a:buClr>
              <a:buFont typeface="Wingdings" panose="05000000000000000000" pitchFamily="2" charset="2"/>
              <a:buNone/>
              <a:defRPr sz="2000" b="0" i="0" kern="1200">
                <a:solidFill>
                  <a:schemeClr val="tx1">
                    <a:tint val="75000"/>
                  </a:schemeClr>
                </a:solidFill>
                <a:latin typeface="+mn-l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NTP UPDATES: {</a:t>
            </a:r>
            <a:r>
              <a:rPr lang="en-US" sz="2800" dirty="0">
                <a:solidFill>
                  <a:srgbClr val="FF0000"/>
                </a:solidFill>
              </a:rPr>
              <a:t>Kenya</a:t>
            </a:r>
            <a:r>
              <a:rPr lang="en-US" dirty="0"/>
              <a:t>}</a:t>
            </a:r>
            <a:endParaRPr lang="en-US" sz="1200" dirty="0"/>
          </a:p>
        </p:txBody>
      </p:sp>
      <p:sp>
        <p:nvSpPr>
          <p:cNvPr id="7" name="Rounded Rectangle 15">
            <a:extLst>
              <a:ext uri="{FF2B5EF4-FFF2-40B4-BE49-F238E27FC236}">
                <a16:creationId xmlns:a16="http://schemas.microsoft.com/office/drawing/2014/main" id="{C8D888B0-BA59-7120-0F20-F75C2E36EB0B}"/>
              </a:ext>
            </a:extLst>
          </p:cNvPr>
          <p:cNvSpPr/>
          <p:nvPr/>
        </p:nvSpPr>
        <p:spPr>
          <a:xfrm>
            <a:off x="3379282" y="4261860"/>
            <a:ext cx="760397" cy="693019"/>
          </a:xfrm>
          <a:prstGeom prst="roundRect">
            <a:avLst/>
          </a:prstGeom>
          <a:noFill/>
          <a:ln>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E" dirty="0">
                <a:solidFill>
                  <a:schemeClr val="bg1">
                    <a:lumMod val="85000"/>
                  </a:schemeClr>
                </a:solidFill>
              </a:rPr>
              <a:t>Logo</a:t>
            </a:r>
          </a:p>
        </p:txBody>
      </p:sp>
      <p:sp>
        <p:nvSpPr>
          <p:cNvPr id="9" name="Rounded Rectangle 15">
            <a:extLst>
              <a:ext uri="{FF2B5EF4-FFF2-40B4-BE49-F238E27FC236}">
                <a16:creationId xmlns:a16="http://schemas.microsoft.com/office/drawing/2014/main" id="{162EBAA1-A3A9-779C-304E-88509C5436EF}"/>
              </a:ext>
            </a:extLst>
          </p:cNvPr>
          <p:cNvSpPr/>
          <p:nvPr/>
        </p:nvSpPr>
        <p:spPr>
          <a:xfrm>
            <a:off x="4572000" y="4261859"/>
            <a:ext cx="760397" cy="693019"/>
          </a:xfrm>
          <a:prstGeom prst="roundRect">
            <a:avLst/>
          </a:prstGeom>
          <a:noFill/>
          <a:ln>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E" dirty="0">
                <a:solidFill>
                  <a:schemeClr val="bg1">
                    <a:lumMod val="85000"/>
                  </a:schemeClr>
                </a:solidFill>
              </a:rPr>
              <a:t>Logo</a:t>
            </a:r>
          </a:p>
        </p:txBody>
      </p:sp>
      <p:pic>
        <p:nvPicPr>
          <p:cNvPr id="3" name="Picture 2">
            <a:extLst>
              <a:ext uri="{FF2B5EF4-FFF2-40B4-BE49-F238E27FC236}">
                <a16:creationId xmlns:a16="http://schemas.microsoft.com/office/drawing/2014/main" id="{6D88B5DE-11E9-AB09-921A-5842D6D70614}"/>
              </a:ext>
            </a:extLst>
          </p:cNvPr>
          <p:cNvPicPr>
            <a:picLocks noChangeAspect="1"/>
          </p:cNvPicPr>
          <p:nvPr/>
        </p:nvPicPr>
        <p:blipFill>
          <a:blip r:embed="rId4"/>
          <a:stretch>
            <a:fillRect/>
          </a:stretch>
        </p:blipFill>
        <p:spPr>
          <a:xfrm>
            <a:off x="4572000" y="4213478"/>
            <a:ext cx="1012382" cy="823031"/>
          </a:xfrm>
          <a:prstGeom prst="rect">
            <a:avLst/>
          </a:prstGeom>
        </p:spPr>
      </p:pic>
      <p:pic>
        <p:nvPicPr>
          <p:cNvPr id="4" name="Picture 3">
            <a:extLst>
              <a:ext uri="{FF2B5EF4-FFF2-40B4-BE49-F238E27FC236}">
                <a16:creationId xmlns:a16="http://schemas.microsoft.com/office/drawing/2014/main" id="{B5CE3099-056C-7EF0-F4FF-3053CB6D5AC7}"/>
              </a:ext>
            </a:extLst>
          </p:cNvPr>
          <p:cNvPicPr>
            <a:picLocks noChangeAspect="1"/>
          </p:cNvPicPr>
          <p:nvPr/>
        </p:nvPicPr>
        <p:blipFill>
          <a:blip r:embed="rId5"/>
          <a:stretch>
            <a:fillRect/>
          </a:stretch>
        </p:blipFill>
        <p:spPr>
          <a:xfrm>
            <a:off x="3390341" y="4202985"/>
            <a:ext cx="1283029" cy="823031"/>
          </a:xfrm>
          <a:prstGeom prst="rect">
            <a:avLst/>
          </a:prstGeom>
        </p:spPr>
      </p:pic>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182880" y="541325"/>
            <a:ext cx="8808719" cy="4118457"/>
          </a:xfrm>
        </p:spPr>
        <p:txBody>
          <a:bodyPr>
            <a:normAutofit fontScale="92500" lnSpcReduction="20000"/>
          </a:bodyPr>
          <a:lstStyle/>
          <a:p>
            <a:r>
              <a:rPr lang="en-US" dirty="0"/>
              <a:t>With setting up of Kenya health digital agency; plans are under way to fully digitize health data with DHP</a:t>
            </a:r>
          </a:p>
          <a:p>
            <a:r>
              <a:rPr lang="en-US" dirty="0"/>
              <a:t>T-</a:t>
            </a:r>
            <a:r>
              <a:rPr lang="en-US" dirty="0" err="1"/>
              <a:t>bu</a:t>
            </a:r>
            <a:r>
              <a:rPr lang="en-US" dirty="0"/>
              <a:t> lite roll out to cover private facilities and also screening components at the community levels</a:t>
            </a:r>
          </a:p>
          <a:p>
            <a:r>
              <a:rPr lang="en-US" dirty="0"/>
              <a:t>Upgrading of TIBU architecture and scoping to include new developments in treatment and diagnosis</a:t>
            </a:r>
          </a:p>
          <a:p>
            <a:r>
              <a:rPr lang="en-US" dirty="0"/>
              <a:t>Revision of M&amp;E tools in early 2025</a:t>
            </a:r>
          </a:p>
          <a:p>
            <a:r>
              <a:rPr lang="en-US" dirty="0"/>
              <a:t>Use of technology especially AI; to address challenges such as LFTU, PTLD</a:t>
            </a:r>
          </a:p>
          <a:p>
            <a:r>
              <a:rPr lang="en-US" dirty="0"/>
              <a:t>Studies plan; </a:t>
            </a:r>
            <a:r>
              <a:rPr lang="en-US" dirty="0">
                <a:solidFill>
                  <a:schemeClr val="tx1"/>
                </a:solidFill>
              </a:rPr>
              <a:t>DRS survey, KAP, Inventory, Burden of TB among health care workers, Stigma index, patient cost survey and inventory study</a:t>
            </a:r>
          </a:p>
          <a:p>
            <a:r>
              <a:rPr lang="en-US" dirty="0">
                <a:solidFill>
                  <a:schemeClr val="tx1"/>
                </a:solidFill>
              </a:rPr>
              <a:t>Piloting of biometric patient identifier with GlobalID</a:t>
            </a:r>
          </a:p>
          <a:p>
            <a:r>
              <a:rPr lang="en-US" dirty="0">
                <a:solidFill>
                  <a:schemeClr val="tx1"/>
                </a:solidFill>
              </a:rPr>
              <a:t>Leveraging on the roll out of nation wide community health information system(e-CHIS)</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t>Vision and Upcoming initiatives</a:t>
            </a:r>
            <a:endParaRPr lang="en-US" dirty="0">
              <a:solidFill>
                <a:schemeClr val="tx2"/>
              </a:solidFill>
            </a:endParaRPr>
          </a:p>
        </p:txBody>
      </p:sp>
    </p:spTree>
    <p:custDataLst>
      <p:tags r:id="rId1"/>
    </p:custDataLst>
    <p:extLst>
      <p:ext uri="{BB962C8B-B14F-4D97-AF65-F5344CB8AC3E}">
        <p14:creationId xmlns:p14="http://schemas.microsoft.com/office/powerpoint/2010/main" val="62833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182880" y="541325"/>
            <a:ext cx="8808719" cy="4118457"/>
          </a:xfrm>
        </p:spPr>
        <p:txBody>
          <a:bodyPr/>
          <a:lstStyle/>
          <a:p>
            <a:endParaRPr lang="en-US" dirty="0"/>
          </a:p>
          <a:p>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11</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Data driven Initiatives1; NSP development</a:t>
            </a:r>
          </a:p>
        </p:txBody>
      </p:sp>
      <p:pic>
        <p:nvPicPr>
          <p:cNvPr id="2" name="Picture 1">
            <a:extLst>
              <a:ext uri="{FF2B5EF4-FFF2-40B4-BE49-F238E27FC236}">
                <a16:creationId xmlns:a16="http://schemas.microsoft.com/office/drawing/2014/main" id="{8E33BB03-945C-1651-948E-8524E6D5FBB9}"/>
              </a:ext>
            </a:extLst>
          </p:cNvPr>
          <p:cNvPicPr>
            <a:picLocks noChangeAspect="1"/>
          </p:cNvPicPr>
          <p:nvPr/>
        </p:nvPicPr>
        <p:blipFill>
          <a:blip r:embed="rId3"/>
          <a:stretch>
            <a:fillRect/>
          </a:stretch>
        </p:blipFill>
        <p:spPr>
          <a:xfrm>
            <a:off x="152401" y="541325"/>
            <a:ext cx="2671265" cy="2699309"/>
          </a:xfrm>
          <a:prstGeom prst="rect">
            <a:avLst/>
          </a:prstGeom>
        </p:spPr>
      </p:pic>
      <p:pic>
        <p:nvPicPr>
          <p:cNvPr id="6" name="Picture 5">
            <a:extLst>
              <a:ext uri="{FF2B5EF4-FFF2-40B4-BE49-F238E27FC236}">
                <a16:creationId xmlns:a16="http://schemas.microsoft.com/office/drawing/2014/main" id="{0B0BB177-B4F3-B496-D97C-8450BBACCBD1}"/>
              </a:ext>
            </a:extLst>
          </p:cNvPr>
          <p:cNvPicPr>
            <a:picLocks noChangeAspect="1"/>
          </p:cNvPicPr>
          <p:nvPr/>
        </p:nvPicPr>
        <p:blipFill>
          <a:blip r:embed="rId4"/>
          <a:stretch>
            <a:fillRect/>
          </a:stretch>
        </p:blipFill>
        <p:spPr>
          <a:xfrm>
            <a:off x="80467" y="3401568"/>
            <a:ext cx="9063533" cy="1932643"/>
          </a:xfrm>
          <a:prstGeom prst="rect">
            <a:avLst/>
          </a:prstGeom>
        </p:spPr>
      </p:pic>
      <p:pic>
        <p:nvPicPr>
          <p:cNvPr id="7" name="Picture 6">
            <a:extLst>
              <a:ext uri="{FF2B5EF4-FFF2-40B4-BE49-F238E27FC236}">
                <a16:creationId xmlns:a16="http://schemas.microsoft.com/office/drawing/2014/main" id="{6100F0AE-E877-0303-C9CC-13B1DCA6C939}"/>
              </a:ext>
            </a:extLst>
          </p:cNvPr>
          <p:cNvPicPr>
            <a:picLocks noChangeAspect="1"/>
          </p:cNvPicPr>
          <p:nvPr/>
        </p:nvPicPr>
        <p:blipFill>
          <a:blip r:embed="rId5"/>
          <a:stretch>
            <a:fillRect/>
          </a:stretch>
        </p:blipFill>
        <p:spPr>
          <a:xfrm>
            <a:off x="2854145" y="1027243"/>
            <a:ext cx="2822450" cy="2213391"/>
          </a:xfrm>
          <a:prstGeom prst="rect">
            <a:avLst/>
          </a:prstGeom>
        </p:spPr>
      </p:pic>
      <p:pic>
        <p:nvPicPr>
          <p:cNvPr id="8" name="Picture 7">
            <a:extLst>
              <a:ext uri="{FF2B5EF4-FFF2-40B4-BE49-F238E27FC236}">
                <a16:creationId xmlns:a16="http://schemas.microsoft.com/office/drawing/2014/main" id="{7A112149-E01D-EFAD-C5CB-53E5F53F792F}"/>
              </a:ext>
            </a:extLst>
          </p:cNvPr>
          <p:cNvPicPr>
            <a:picLocks noChangeAspect="1"/>
          </p:cNvPicPr>
          <p:nvPr/>
        </p:nvPicPr>
        <p:blipFill>
          <a:blip r:embed="rId6"/>
          <a:stretch>
            <a:fillRect/>
          </a:stretch>
        </p:blipFill>
        <p:spPr>
          <a:xfrm>
            <a:off x="5581498" y="1027243"/>
            <a:ext cx="3321100" cy="2107951"/>
          </a:xfrm>
          <a:prstGeom prst="rect">
            <a:avLst/>
          </a:prstGeom>
        </p:spPr>
      </p:pic>
      <p:sp>
        <p:nvSpPr>
          <p:cNvPr id="9" name="TextBox 8">
            <a:extLst>
              <a:ext uri="{FF2B5EF4-FFF2-40B4-BE49-F238E27FC236}">
                <a16:creationId xmlns:a16="http://schemas.microsoft.com/office/drawing/2014/main" id="{EAFE3DC3-16EF-71A4-B0CA-8EC1B6BB95E4}"/>
              </a:ext>
            </a:extLst>
          </p:cNvPr>
          <p:cNvSpPr txBox="1"/>
          <p:nvPr/>
        </p:nvSpPr>
        <p:spPr>
          <a:xfrm>
            <a:off x="3460090" y="680314"/>
            <a:ext cx="4657817" cy="369332"/>
          </a:xfrm>
          <a:prstGeom prst="rect">
            <a:avLst/>
          </a:prstGeom>
          <a:noFill/>
        </p:spPr>
        <p:txBody>
          <a:bodyPr wrap="square" rtlCol="0">
            <a:spAutoFit/>
          </a:bodyPr>
          <a:lstStyle/>
          <a:p>
            <a:r>
              <a:rPr lang="en-US" dirty="0">
                <a:solidFill>
                  <a:srgbClr val="FF0000"/>
                </a:solidFill>
              </a:rPr>
              <a:t>Modelling interventions</a:t>
            </a:r>
            <a:endParaRPr lang="en-KE" dirty="0">
              <a:solidFill>
                <a:srgbClr val="FF0000"/>
              </a:solidFill>
            </a:endParaRPr>
          </a:p>
        </p:txBody>
      </p:sp>
    </p:spTree>
    <p:custDataLst>
      <p:tags r:id="rId1"/>
    </p:custDataLst>
    <p:extLst>
      <p:ext uri="{BB962C8B-B14F-4D97-AF65-F5344CB8AC3E}">
        <p14:creationId xmlns:p14="http://schemas.microsoft.com/office/powerpoint/2010/main" val="87388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773935"/>
            <a:ext cx="2946333" cy="4017521"/>
          </a:xfrm>
        </p:spPr>
        <p:txBody>
          <a:bodyPr/>
          <a:lstStyle/>
          <a:p>
            <a:r>
              <a:rPr lang="en-US" dirty="0"/>
              <a:t>Add content</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12</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7" y="85172"/>
            <a:ext cx="7772400" cy="400110"/>
          </a:xfrm>
        </p:spPr>
        <p:txBody>
          <a:bodyPr/>
          <a:lstStyle/>
          <a:p>
            <a:r>
              <a:rPr lang="en-US" sz="2000" dirty="0"/>
              <a:t>Data driven initiatives2: Diagnostic Network optimization</a:t>
            </a:r>
            <a:endParaRPr lang="en-US" sz="2000" dirty="0">
              <a:solidFill>
                <a:schemeClr val="tx2"/>
              </a:solidFill>
            </a:endParaRPr>
          </a:p>
        </p:txBody>
      </p:sp>
      <p:pic>
        <p:nvPicPr>
          <p:cNvPr id="6" name="Picture 5">
            <a:extLst>
              <a:ext uri="{FF2B5EF4-FFF2-40B4-BE49-F238E27FC236}">
                <a16:creationId xmlns:a16="http://schemas.microsoft.com/office/drawing/2014/main" id="{BCE3E540-69A9-953D-EC47-2D76AF1AB283}"/>
              </a:ext>
            </a:extLst>
          </p:cNvPr>
          <p:cNvPicPr>
            <a:picLocks noChangeAspect="1"/>
          </p:cNvPicPr>
          <p:nvPr/>
        </p:nvPicPr>
        <p:blipFill>
          <a:blip r:embed="rId3"/>
          <a:stretch>
            <a:fillRect/>
          </a:stretch>
        </p:blipFill>
        <p:spPr>
          <a:xfrm>
            <a:off x="179822" y="485282"/>
            <a:ext cx="4326341" cy="4349974"/>
          </a:xfrm>
          <a:prstGeom prst="rect">
            <a:avLst/>
          </a:prstGeom>
        </p:spPr>
      </p:pic>
      <p:sp>
        <p:nvSpPr>
          <p:cNvPr id="7" name="TextBox 6">
            <a:extLst>
              <a:ext uri="{FF2B5EF4-FFF2-40B4-BE49-F238E27FC236}">
                <a16:creationId xmlns:a16="http://schemas.microsoft.com/office/drawing/2014/main" id="{E43288EE-F68D-40D7-64EE-E5432311BD3D}"/>
              </a:ext>
            </a:extLst>
          </p:cNvPr>
          <p:cNvSpPr txBox="1"/>
          <p:nvPr/>
        </p:nvSpPr>
        <p:spPr>
          <a:xfrm>
            <a:off x="4381805" y="680314"/>
            <a:ext cx="468904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Using network optimization software OPTDX</a:t>
            </a:r>
          </a:p>
          <a:p>
            <a:pPr marL="285750" indent="-285750">
              <a:buFont typeface="Arial" panose="020B0604020202020204" pitchFamily="34" charset="0"/>
              <a:buChar char="•"/>
            </a:pPr>
            <a:r>
              <a:rPr lang="en-US" sz="1400" dirty="0"/>
              <a:t>Data sources' reports, ETR reports, TIBULIMs and health facility reports</a:t>
            </a:r>
          </a:p>
          <a:p>
            <a:pPr marL="285750" indent="-285750">
              <a:buFont typeface="Arial" panose="020B0604020202020204" pitchFamily="34" charset="0"/>
              <a:buChar char="•"/>
            </a:pPr>
            <a:r>
              <a:rPr lang="en-US" sz="1400" dirty="0"/>
              <a:t>HIS information; MFL and lab costing data</a:t>
            </a:r>
            <a:endParaRPr lang="en-KE" sz="1400" dirty="0"/>
          </a:p>
        </p:txBody>
      </p:sp>
      <p:pic>
        <p:nvPicPr>
          <p:cNvPr id="9" name="Picture 8">
            <a:extLst>
              <a:ext uri="{FF2B5EF4-FFF2-40B4-BE49-F238E27FC236}">
                <a16:creationId xmlns:a16="http://schemas.microsoft.com/office/drawing/2014/main" id="{CD652F76-5E7F-21F1-7319-2BEF86D39BA5}"/>
              </a:ext>
            </a:extLst>
          </p:cNvPr>
          <p:cNvPicPr>
            <a:picLocks noChangeAspect="1"/>
          </p:cNvPicPr>
          <p:nvPr/>
        </p:nvPicPr>
        <p:blipFill>
          <a:blip r:embed="rId4"/>
          <a:stretch>
            <a:fillRect/>
          </a:stretch>
        </p:blipFill>
        <p:spPr>
          <a:xfrm>
            <a:off x="4637840" y="1697126"/>
            <a:ext cx="4433008" cy="3336962"/>
          </a:xfrm>
          <a:prstGeom prst="rect">
            <a:avLst/>
          </a:prstGeom>
        </p:spPr>
      </p:pic>
    </p:spTree>
    <p:custDataLst>
      <p:tags r:id="rId1"/>
    </p:custDataLst>
    <p:extLst>
      <p:ext uri="{BB962C8B-B14F-4D97-AF65-F5344CB8AC3E}">
        <p14:creationId xmlns:p14="http://schemas.microsoft.com/office/powerpoint/2010/main" val="26874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448858"/>
            <a:ext cx="7772400" cy="1754326"/>
          </a:xfrm>
        </p:spPr>
        <p:txBody>
          <a:bodyPr/>
          <a:lstStyle/>
          <a:p>
            <a:r>
              <a:rPr lang="en-US" dirty="0"/>
              <a:t>TB M&amp;E Beyond Numbers: </a:t>
            </a:r>
            <a:r>
              <a:rPr lang="en-US" b="0" dirty="0"/>
              <a:t>Understanding trends </a:t>
            </a:r>
            <a:r>
              <a:rPr lang="en-US" b="0"/>
              <a:t>in </a:t>
            </a:r>
            <a:br>
              <a:rPr lang="en-US" b="0"/>
            </a:br>
            <a:r>
              <a:rPr lang="en-US" b="0"/>
              <a:t>PBMEF core </a:t>
            </a:r>
            <a:r>
              <a:rPr lang="en-US" b="0" dirty="0"/>
              <a:t>indicators</a:t>
            </a:r>
          </a:p>
        </p:txBody>
      </p:sp>
    </p:spTree>
    <p:custDataLst>
      <p:tags r:id="rId1"/>
    </p:custDataLst>
    <p:extLst>
      <p:ext uri="{BB962C8B-B14F-4D97-AF65-F5344CB8AC3E}">
        <p14:creationId xmlns:p14="http://schemas.microsoft.com/office/powerpoint/2010/main" val="55345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14</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6" y="23617"/>
            <a:ext cx="8798493" cy="461665"/>
          </a:xfrm>
        </p:spPr>
        <p:txBody>
          <a:bodyPr/>
          <a:lstStyle/>
          <a:p>
            <a:r>
              <a:rPr lang="en-US" dirty="0">
                <a:solidFill>
                  <a:schemeClr val="tx2"/>
                </a:solidFill>
              </a:rPr>
              <a:t>NTP ST</a:t>
            </a:r>
            <a:r>
              <a:rPr lang="en-US" dirty="0"/>
              <a:t>RATEGIC OBJECTIVES 2023/24-2027/28</a:t>
            </a:r>
            <a:endParaRPr lang="en-US" dirty="0">
              <a:solidFill>
                <a:schemeClr val="tx2"/>
              </a:solidFill>
            </a:endParaRPr>
          </a:p>
        </p:txBody>
      </p:sp>
      <p:pic>
        <p:nvPicPr>
          <p:cNvPr id="2" name="Picture 1">
            <a:extLst>
              <a:ext uri="{FF2B5EF4-FFF2-40B4-BE49-F238E27FC236}">
                <a16:creationId xmlns:a16="http://schemas.microsoft.com/office/drawing/2014/main" id="{FD044F6F-D8ED-D9E1-3442-61D077DA01F1}"/>
              </a:ext>
            </a:extLst>
          </p:cNvPr>
          <p:cNvPicPr>
            <a:picLocks noChangeAspect="1"/>
          </p:cNvPicPr>
          <p:nvPr/>
        </p:nvPicPr>
        <p:blipFill rotWithShape="1">
          <a:blip r:embed="rId3"/>
          <a:srcRect r="2952" b="4784"/>
          <a:stretch/>
        </p:blipFill>
        <p:spPr>
          <a:xfrm>
            <a:off x="243840" y="708659"/>
            <a:ext cx="8671560" cy="4122421"/>
          </a:xfrm>
          <a:prstGeom prst="rect">
            <a:avLst/>
          </a:prstGeom>
          <a:noFill/>
        </p:spPr>
      </p:pic>
    </p:spTree>
    <p:custDataLst>
      <p:tags r:id="rId1"/>
    </p:custDataLst>
    <p:extLst>
      <p:ext uri="{BB962C8B-B14F-4D97-AF65-F5344CB8AC3E}">
        <p14:creationId xmlns:p14="http://schemas.microsoft.com/office/powerpoint/2010/main" val="17327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15</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t>TB Case detection and notification</a:t>
            </a:r>
            <a:endParaRPr lang="en-US" dirty="0">
              <a:solidFill>
                <a:schemeClr val="tx2"/>
              </a:solidFill>
            </a:endParaRPr>
          </a:p>
        </p:txBody>
      </p:sp>
      <p:pic>
        <p:nvPicPr>
          <p:cNvPr id="12" name="Content Placeholder 11">
            <a:extLst>
              <a:ext uri="{FF2B5EF4-FFF2-40B4-BE49-F238E27FC236}">
                <a16:creationId xmlns:a16="http://schemas.microsoft.com/office/drawing/2014/main" id="{310CA887-53BA-740B-3FF0-99ACCF290BC8}"/>
              </a:ext>
            </a:extLst>
          </p:cNvPr>
          <p:cNvPicPr>
            <a:picLocks noGrp="1" noChangeAspect="1"/>
          </p:cNvPicPr>
          <p:nvPr>
            <p:ph idx="1"/>
          </p:nvPr>
        </p:nvPicPr>
        <p:blipFill>
          <a:blip r:embed="rId3"/>
          <a:stretch>
            <a:fillRect/>
          </a:stretch>
        </p:blipFill>
        <p:spPr>
          <a:xfrm>
            <a:off x="74605" y="545416"/>
            <a:ext cx="4168212" cy="1971013"/>
          </a:xfrm>
          <a:prstGeom prst="rect">
            <a:avLst/>
          </a:prstGeom>
        </p:spPr>
      </p:pic>
      <p:pic>
        <p:nvPicPr>
          <p:cNvPr id="13" name="Picture 12">
            <a:extLst>
              <a:ext uri="{FF2B5EF4-FFF2-40B4-BE49-F238E27FC236}">
                <a16:creationId xmlns:a16="http://schemas.microsoft.com/office/drawing/2014/main" id="{7BA576B8-8B5F-A7B7-7684-2B2993997B12}"/>
              </a:ext>
            </a:extLst>
          </p:cNvPr>
          <p:cNvPicPr>
            <a:picLocks noChangeAspect="1"/>
          </p:cNvPicPr>
          <p:nvPr/>
        </p:nvPicPr>
        <p:blipFill>
          <a:blip r:embed="rId4"/>
          <a:stretch>
            <a:fillRect/>
          </a:stretch>
        </p:blipFill>
        <p:spPr>
          <a:xfrm>
            <a:off x="4571999" y="545417"/>
            <a:ext cx="4315969" cy="1971012"/>
          </a:xfrm>
          <a:prstGeom prst="rect">
            <a:avLst/>
          </a:prstGeom>
        </p:spPr>
      </p:pic>
      <p:pic>
        <p:nvPicPr>
          <p:cNvPr id="14" name="Picture 13">
            <a:extLst>
              <a:ext uri="{FF2B5EF4-FFF2-40B4-BE49-F238E27FC236}">
                <a16:creationId xmlns:a16="http://schemas.microsoft.com/office/drawing/2014/main" id="{BC87CE51-4A40-EC5B-3A93-EBFCC4256972}"/>
              </a:ext>
            </a:extLst>
          </p:cNvPr>
          <p:cNvPicPr>
            <a:picLocks noChangeAspect="1"/>
          </p:cNvPicPr>
          <p:nvPr/>
        </p:nvPicPr>
        <p:blipFill>
          <a:blip r:embed="rId5"/>
          <a:stretch>
            <a:fillRect/>
          </a:stretch>
        </p:blipFill>
        <p:spPr>
          <a:xfrm>
            <a:off x="146856" y="2668346"/>
            <a:ext cx="4095961" cy="2263890"/>
          </a:xfrm>
          <a:prstGeom prst="rect">
            <a:avLst/>
          </a:prstGeom>
        </p:spPr>
      </p:pic>
      <p:pic>
        <p:nvPicPr>
          <p:cNvPr id="16" name="Picture 15">
            <a:extLst>
              <a:ext uri="{FF2B5EF4-FFF2-40B4-BE49-F238E27FC236}">
                <a16:creationId xmlns:a16="http://schemas.microsoft.com/office/drawing/2014/main" id="{6D14BA0D-EDB2-FC52-B7F4-A8CDDF7D9456}"/>
              </a:ext>
            </a:extLst>
          </p:cNvPr>
          <p:cNvPicPr>
            <a:picLocks noChangeAspect="1"/>
          </p:cNvPicPr>
          <p:nvPr/>
        </p:nvPicPr>
        <p:blipFill>
          <a:blip r:embed="rId6"/>
          <a:stretch>
            <a:fillRect/>
          </a:stretch>
        </p:blipFill>
        <p:spPr>
          <a:xfrm>
            <a:off x="4501702" y="2683324"/>
            <a:ext cx="4456562" cy="2357427"/>
          </a:xfrm>
          <a:prstGeom prst="rect">
            <a:avLst/>
          </a:prstGeom>
        </p:spPr>
      </p:pic>
    </p:spTree>
    <p:custDataLst>
      <p:tags r:id="rId1"/>
    </p:custDataLst>
    <p:extLst>
      <p:ext uri="{BB962C8B-B14F-4D97-AF65-F5344CB8AC3E}">
        <p14:creationId xmlns:p14="http://schemas.microsoft.com/office/powerpoint/2010/main" val="16259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16</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t>DR TB surveillance &amp; Notifications</a:t>
            </a:r>
            <a:endParaRPr lang="en-US" dirty="0">
              <a:solidFill>
                <a:schemeClr val="tx2"/>
              </a:solidFill>
            </a:endParaRPr>
          </a:p>
        </p:txBody>
      </p:sp>
      <p:pic>
        <p:nvPicPr>
          <p:cNvPr id="12" name="Content Placeholder 11">
            <a:extLst>
              <a:ext uri="{FF2B5EF4-FFF2-40B4-BE49-F238E27FC236}">
                <a16:creationId xmlns:a16="http://schemas.microsoft.com/office/drawing/2014/main" id="{E66454B8-E99A-4F00-5591-1D1EC7D5D1F2}"/>
              </a:ext>
            </a:extLst>
          </p:cNvPr>
          <p:cNvPicPr>
            <a:picLocks noGrp="1" noChangeAspect="1"/>
          </p:cNvPicPr>
          <p:nvPr>
            <p:ph idx="1"/>
          </p:nvPr>
        </p:nvPicPr>
        <p:blipFill>
          <a:blip r:embed="rId3"/>
          <a:stretch>
            <a:fillRect/>
          </a:stretch>
        </p:blipFill>
        <p:spPr>
          <a:xfrm>
            <a:off x="53839" y="600095"/>
            <a:ext cx="4254813" cy="2048007"/>
          </a:xfrm>
          <a:prstGeom prst="rect">
            <a:avLst/>
          </a:prstGeom>
        </p:spPr>
      </p:pic>
      <p:pic>
        <p:nvPicPr>
          <p:cNvPr id="13" name="Picture 12">
            <a:extLst>
              <a:ext uri="{FF2B5EF4-FFF2-40B4-BE49-F238E27FC236}">
                <a16:creationId xmlns:a16="http://schemas.microsoft.com/office/drawing/2014/main" id="{72010D54-F587-5D24-74B5-1452E7006C28}"/>
              </a:ext>
            </a:extLst>
          </p:cNvPr>
          <p:cNvPicPr>
            <a:picLocks noChangeAspect="1"/>
          </p:cNvPicPr>
          <p:nvPr/>
        </p:nvPicPr>
        <p:blipFill>
          <a:blip r:embed="rId4"/>
          <a:stretch>
            <a:fillRect/>
          </a:stretch>
        </p:blipFill>
        <p:spPr>
          <a:xfrm>
            <a:off x="53839" y="2762915"/>
            <a:ext cx="4254813" cy="2048006"/>
          </a:xfrm>
          <a:prstGeom prst="rect">
            <a:avLst/>
          </a:prstGeom>
        </p:spPr>
      </p:pic>
      <p:pic>
        <p:nvPicPr>
          <p:cNvPr id="14" name="Picture 13">
            <a:extLst>
              <a:ext uri="{FF2B5EF4-FFF2-40B4-BE49-F238E27FC236}">
                <a16:creationId xmlns:a16="http://schemas.microsoft.com/office/drawing/2014/main" id="{95062621-FE44-B814-43C8-31D89E9D35D0}"/>
              </a:ext>
            </a:extLst>
          </p:cNvPr>
          <p:cNvPicPr>
            <a:picLocks noChangeAspect="1"/>
          </p:cNvPicPr>
          <p:nvPr/>
        </p:nvPicPr>
        <p:blipFill>
          <a:blip r:embed="rId5"/>
          <a:stretch>
            <a:fillRect/>
          </a:stretch>
        </p:blipFill>
        <p:spPr>
          <a:xfrm>
            <a:off x="4407011" y="600095"/>
            <a:ext cx="4502904" cy="2048007"/>
          </a:xfrm>
          <a:prstGeom prst="rect">
            <a:avLst/>
          </a:prstGeom>
        </p:spPr>
      </p:pic>
      <p:pic>
        <p:nvPicPr>
          <p:cNvPr id="15" name="Picture 14">
            <a:extLst>
              <a:ext uri="{FF2B5EF4-FFF2-40B4-BE49-F238E27FC236}">
                <a16:creationId xmlns:a16="http://schemas.microsoft.com/office/drawing/2014/main" id="{5BAB77AB-310C-9EA3-3F0E-241B202D555E}"/>
              </a:ext>
            </a:extLst>
          </p:cNvPr>
          <p:cNvPicPr>
            <a:picLocks noChangeAspect="1"/>
          </p:cNvPicPr>
          <p:nvPr/>
        </p:nvPicPr>
        <p:blipFill>
          <a:blip r:embed="rId6"/>
          <a:stretch>
            <a:fillRect/>
          </a:stretch>
        </p:blipFill>
        <p:spPr>
          <a:xfrm>
            <a:off x="4354154" y="2705672"/>
            <a:ext cx="4555761" cy="2460220"/>
          </a:xfrm>
          <a:prstGeom prst="rect">
            <a:avLst/>
          </a:prstGeom>
        </p:spPr>
      </p:pic>
    </p:spTree>
    <p:custDataLst>
      <p:tags r:id="rId1"/>
    </p:custDataLst>
    <p:extLst>
      <p:ext uri="{BB962C8B-B14F-4D97-AF65-F5344CB8AC3E}">
        <p14:creationId xmlns:p14="http://schemas.microsoft.com/office/powerpoint/2010/main" val="130552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17</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Trends  in TB treatment outcomes</a:t>
            </a:r>
          </a:p>
        </p:txBody>
      </p:sp>
      <p:pic>
        <p:nvPicPr>
          <p:cNvPr id="6" name="Content Placeholder 5">
            <a:extLst>
              <a:ext uri="{FF2B5EF4-FFF2-40B4-BE49-F238E27FC236}">
                <a16:creationId xmlns:a16="http://schemas.microsoft.com/office/drawing/2014/main" id="{69B39F9B-D3CC-FC05-7989-B91309ABB911}"/>
              </a:ext>
            </a:extLst>
          </p:cNvPr>
          <p:cNvPicPr>
            <a:picLocks noGrp="1" noChangeAspect="1"/>
          </p:cNvPicPr>
          <p:nvPr>
            <p:ph idx="1"/>
          </p:nvPr>
        </p:nvPicPr>
        <p:blipFill>
          <a:blip r:embed="rId3"/>
          <a:stretch>
            <a:fillRect/>
          </a:stretch>
        </p:blipFill>
        <p:spPr>
          <a:xfrm>
            <a:off x="4643113" y="501278"/>
            <a:ext cx="4500888" cy="2091109"/>
          </a:xfrm>
          <a:prstGeom prst="rect">
            <a:avLst/>
          </a:prstGeom>
        </p:spPr>
      </p:pic>
      <p:pic>
        <p:nvPicPr>
          <p:cNvPr id="7" name="Picture 6">
            <a:extLst>
              <a:ext uri="{FF2B5EF4-FFF2-40B4-BE49-F238E27FC236}">
                <a16:creationId xmlns:a16="http://schemas.microsoft.com/office/drawing/2014/main" id="{EDC3B737-91CB-E80B-7673-A6D528D22A60}"/>
              </a:ext>
            </a:extLst>
          </p:cNvPr>
          <p:cNvPicPr>
            <a:picLocks noChangeAspect="1"/>
          </p:cNvPicPr>
          <p:nvPr/>
        </p:nvPicPr>
        <p:blipFill>
          <a:blip r:embed="rId4"/>
          <a:stretch>
            <a:fillRect/>
          </a:stretch>
        </p:blipFill>
        <p:spPr>
          <a:xfrm>
            <a:off x="4835346" y="2670048"/>
            <a:ext cx="4250131" cy="2277629"/>
          </a:xfrm>
          <a:prstGeom prst="rect">
            <a:avLst/>
          </a:prstGeom>
        </p:spPr>
      </p:pic>
      <p:pic>
        <p:nvPicPr>
          <p:cNvPr id="8" name="Picture 7">
            <a:extLst>
              <a:ext uri="{FF2B5EF4-FFF2-40B4-BE49-F238E27FC236}">
                <a16:creationId xmlns:a16="http://schemas.microsoft.com/office/drawing/2014/main" id="{566AAC9C-45DA-150E-7973-5A797BE38D41}"/>
              </a:ext>
            </a:extLst>
          </p:cNvPr>
          <p:cNvPicPr>
            <a:picLocks noChangeAspect="1"/>
          </p:cNvPicPr>
          <p:nvPr/>
        </p:nvPicPr>
        <p:blipFill>
          <a:blip r:embed="rId5"/>
          <a:stretch>
            <a:fillRect/>
          </a:stretch>
        </p:blipFill>
        <p:spPr>
          <a:xfrm>
            <a:off x="58523" y="2608383"/>
            <a:ext cx="4584589" cy="2370703"/>
          </a:xfrm>
          <a:prstGeom prst="rect">
            <a:avLst/>
          </a:prstGeom>
        </p:spPr>
      </p:pic>
      <p:pic>
        <p:nvPicPr>
          <p:cNvPr id="10" name="Picture 9">
            <a:extLst>
              <a:ext uri="{FF2B5EF4-FFF2-40B4-BE49-F238E27FC236}">
                <a16:creationId xmlns:a16="http://schemas.microsoft.com/office/drawing/2014/main" id="{EC7BAFDF-7CAA-1554-37E0-D10AC3D82321}"/>
              </a:ext>
            </a:extLst>
          </p:cNvPr>
          <p:cNvPicPr>
            <a:picLocks noChangeAspect="1"/>
          </p:cNvPicPr>
          <p:nvPr/>
        </p:nvPicPr>
        <p:blipFill>
          <a:blip r:embed="rId6"/>
          <a:stretch>
            <a:fillRect/>
          </a:stretch>
        </p:blipFill>
        <p:spPr>
          <a:xfrm>
            <a:off x="98260" y="501278"/>
            <a:ext cx="4210393" cy="2091109"/>
          </a:xfrm>
          <a:prstGeom prst="rect">
            <a:avLst/>
          </a:prstGeom>
        </p:spPr>
      </p:pic>
    </p:spTree>
    <p:custDataLst>
      <p:tags r:id="rId1"/>
    </p:custDataLst>
    <p:extLst>
      <p:ext uri="{BB962C8B-B14F-4D97-AF65-F5344CB8AC3E}">
        <p14:creationId xmlns:p14="http://schemas.microsoft.com/office/powerpoint/2010/main" val="32676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7CEEB1-A44E-225F-E2F2-10489540C353}"/>
              </a:ext>
            </a:extLst>
          </p:cNvPr>
          <p:cNvSpPr txBox="1"/>
          <p:nvPr/>
        </p:nvSpPr>
        <p:spPr>
          <a:xfrm>
            <a:off x="497434" y="1682495"/>
            <a:ext cx="3679545" cy="369332"/>
          </a:xfrm>
          <a:prstGeom prst="rect">
            <a:avLst/>
          </a:prstGeom>
          <a:solidFill>
            <a:schemeClr val="bg1"/>
          </a:solidFill>
        </p:spPr>
        <p:txBody>
          <a:bodyPr wrap="square" rtlCol="0">
            <a:spAutoFit/>
          </a:bodyPr>
          <a:lstStyle/>
          <a:p>
            <a:r>
              <a:rPr lang="en-US" dirty="0"/>
              <a:t>THANK YOU</a:t>
            </a:r>
            <a:endParaRPr lang="en-KE" dirty="0"/>
          </a:p>
        </p:txBody>
      </p:sp>
      <p:sp>
        <p:nvSpPr>
          <p:cNvPr id="3" name="TextBox 2">
            <a:extLst>
              <a:ext uri="{FF2B5EF4-FFF2-40B4-BE49-F238E27FC236}">
                <a16:creationId xmlns:a16="http://schemas.microsoft.com/office/drawing/2014/main" id="{6DC11C77-24A1-4F7B-9E8A-5DC97FFDD249}"/>
              </a:ext>
            </a:extLst>
          </p:cNvPr>
          <p:cNvSpPr txBox="1"/>
          <p:nvPr/>
        </p:nvSpPr>
        <p:spPr>
          <a:xfrm>
            <a:off x="497434" y="2377440"/>
            <a:ext cx="3942892" cy="1477328"/>
          </a:xfrm>
          <a:prstGeom prst="rect">
            <a:avLst/>
          </a:prstGeom>
          <a:solidFill>
            <a:schemeClr val="tx1">
              <a:lumMod val="10000"/>
              <a:lumOff val="90000"/>
            </a:schemeClr>
          </a:solidFill>
        </p:spPr>
        <p:txBody>
          <a:bodyPr wrap="square" rtlCol="0">
            <a:spAutoFit/>
          </a:bodyPr>
          <a:lstStyle/>
          <a:p>
            <a:r>
              <a:rPr lang="en-US" dirty="0">
                <a:solidFill>
                  <a:srgbClr val="FF0000"/>
                </a:solidFill>
              </a:rPr>
              <a:t>Team Members</a:t>
            </a:r>
          </a:p>
          <a:p>
            <a:r>
              <a:rPr lang="en-US" dirty="0"/>
              <a:t>Aiban </a:t>
            </a:r>
            <a:r>
              <a:rPr lang="en-US" dirty="0" err="1"/>
              <a:t>Ronoh</a:t>
            </a:r>
            <a:r>
              <a:rPr lang="en-US" dirty="0"/>
              <a:t>-NTP</a:t>
            </a:r>
          </a:p>
          <a:p>
            <a:r>
              <a:rPr lang="en-US" dirty="0"/>
              <a:t>Ann </a:t>
            </a:r>
            <a:r>
              <a:rPr lang="en-US" dirty="0" err="1"/>
              <a:t>Masese</a:t>
            </a:r>
            <a:r>
              <a:rPr lang="en-US" dirty="0"/>
              <a:t>-USAID KE</a:t>
            </a:r>
          </a:p>
          <a:p>
            <a:r>
              <a:rPr lang="en-US" dirty="0" err="1"/>
              <a:t>Wandia</a:t>
            </a:r>
            <a:r>
              <a:rPr lang="en-US" dirty="0"/>
              <a:t> </a:t>
            </a:r>
            <a:r>
              <a:rPr lang="en-US" dirty="0" err="1"/>
              <a:t>Ikua</a:t>
            </a:r>
            <a:r>
              <a:rPr lang="en-US" dirty="0"/>
              <a:t>-USAID KE</a:t>
            </a:r>
          </a:p>
          <a:p>
            <a:r>
              <a:rPr lang="en-US" dirty="0"/>
              <a:t>Dennis </a:t>
            </a:r>
            <a:r>
              <a:rPr lang="en-US" dirty="0" err="1"/>
              <a:t>Oira</a:t>
            </a:r>
            <a:r>
              <a:rPr lang="en-US" dirty="0"/>
              <a:t>-USAID TB ARC II</a:t>
            </a:r>
            <a:endParaRPr lang="en-KE" dirty="0"/>
          </a:p>
        </p:txBody>
      </p:sp>
    </p:spTree>
    <p:custDataLst>
      <p:tags r:id="rId1"/>
    </p:custDataLst>
    <p:extLst>
      <p:ext uri="{BB962C8B-B14F-4D97-AF65-F5344CB8AC3E}">
        <p14:creationId xmlns:p14="http://schemas.microsoft.com/office/powerpoint/2010/main" val="12718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886944"/>
            <a:ext cx="7772400" cy="1200329"/>
          </a:xfrm>
        </p:spPr>
        <p:txBody>
          <a:bodyPr/>
          <a:lstStyle/>
          <a:p>
            <a:r>
              <a:rPr lang="en-US" dirty="0"/>
              <a:t>Country TB Profile and TB Situation Snapshot</a:t>
            </a:r>
            <a:endParaRPr lang="en-US" b="0" dirty="0"/>
          </a:p>
        </p:txBody>
      </p:sp>
    </p:spTree>
    <p:custDataLst>
      <p:tags r:id="rId1"/>
    </p:custDataLst>
    <p:extLst>
      <p:ext uri="{BB962C8B-B14F-4D97-AF65-F5344CB8AC3E}">
        <p14:creationId xmlns:p14="http://schemas.microsoft.com/office/powerpoint/2010/main" val="5188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3</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Context –Background </a:t>
            </a:r>
          </a:p>
        </p:txBody>
      </p:sp>
      <p:pic>
        <p:nvPicPr>
          <p:cNvPr id="7" name="Picture 6">
            <a:extLst>
              <a:ext uri="{FF2B5EF4-FFF2-40B4-BE49-F238E27FC236}">
                <a16:creationId xmlns:a16="http://schemas.microsoft.com/office/drawing/2014/main" id="{D0F30438-6911-60BB-A0CA-319BF94C1A4F}"/>
              </a:ext>
            </a:extLst>
          </p:cNvPr>
          <p:cNvPicPr>
            <a:picLocks noChangeAspect="1"/>
          </p:cNvPicPr>
          <p:nvPr/>
        </p:nvPicPr>
        <p:blipFill>
          <a:blip r:embed="rId3"/>
          <a:stretch>
            <a:fillRect/>
          </a:stretch>
        </p:blipFill>
        <p:spPr>
          <a:xfrm>
            <a:off x="91276" y="548640"/>
            <a:ext cx="3767655" cy="4315967"/>
          </a:xfrm>
          <a:prstGeom prst="rect">
            <a:avLst/>
          </a:prstGeom>
        </p:spPr>
      </p:pic>
      <p:graphicFrame>
        <p:nvGraphicFramePr>
          <p:cNvPr id="9" name="Table 8">
            <a:extLst>
              <a:ext uri="{FF2B5EF4-FFF2-40B4-BE49-F238E27FC236}">
                <a16:creationId xmlns:a16="http://schemas.microsoft.com/office/drawing/2014/main" id="{1BF6DD43-C4D5-AA56-43B9-ED7582DFEB6E}"/>
              </a:ext>
            </a:extLst>
          </p:cNvPr>
          <p:cNvGraphicFramePr>
            <a:graphicFrameLocks noGrp="1"/>
          </p:cNvGraphicFramePr>
          <p:nvPr>
            <p:extLst>
              <p:ext uri="{D42A27DB-BD31-4B8C-83A1-F6EECF244321}">
                <p14:modId xmlns:p14="http://schemas.microsoft.com/office/powerpoint/2010/main" val="1030449146"/>
              </p:ext>
            </p:extLst>
          </p:nvPr>
        </p:nvGraphicFramePr>
        <p:xfrm>
          <a:off x="3947713" y="548639"/>
          <a:ext cx="5105012" cy="958291"/>
        </p:xfrm>
        <a:graphic>
          <a:graphicData uri="http://schemas.openxmlformats.org/drawingml/2006/table">
            <a:tbl>
              <a:tblPr firstRow="1" bandRow="1"/>
              <a:tblGrid>
                <a:gridCol w="1712036">
                  <a:extLst>
                    <a:ext uri="{9D8B030D-6E8A-4147-A177-3AD203B41FA5}">
                      <a16:colId xmlns:a16="http://schemas.microsoft.com/office/drawing/2014/main" val="20000"/>
                    </a:ext>
                  </a:extLst>
                </a:gridCol>
                <a:gridCol w="3392976">
                  <a:extLst>
                    <a:ext uri="{9D8B030D-6E8A-4147-A177-3AD203B41FA5}">
                      <a16:colId xmlns:a16="http://schemas.microsoft.com/office/drawing/2014/main" val="20001"/>
                    </a:ext>
                  </a:extLst>
                </a:gridCol>
              </a:tblGrid>
              <a:tr h="612241">
                <a:tc gridSpan="2">
                  <a:txBody>
                    <a:bodyPr/>
                    <a:lstStyle>
                      <a:lvl1pPr marL="0" algn="l" defTabSz="457200" rtl="0" eaLnBrk="1" latinLnBrk="0" hangingPunct="1">
                        <a:defRPr sz="1800" kern="1200">
                          <a:solidFill>
                            <a:schemeClr val="tx1"/>
                          </a:solidFill>
                          <a:latin typeface="Century Gothic" panose="020F0302020204030204"/>
                        </a:defRPr>
                      </a:lvl1pPr>
                      <a:lvl2pPr marL="457200" algn="l" defTabSz="457200" rtl="0" eaLnBrk="1" latinLnBrk="0" hangingPunct="1">
                        <a:defRPr sz="1800" kern="1200">
                          <a:solidFill>
                            <a:schemeClr val="tx1"/>
                          </a:solidFill>
                          <a:latin typeface="Century Gothic" panose="020F0302020204030204"/>
                        </a:defRPr>
                      </a:lvl2pPr>
                      <a:lvl3pPr marL="914400" algn="l" defTabSz="457200" rtl="0" eaLnBrk="1" latinLnBrk="0" hangingPunct="1">
                        <a:defRPr sz="1800" kern="1200">
                          <a:solidFill>
                            <a:schemeClr val="tx1"/>
                          </a:solidFill>
                          <a:latin typeface="Century Gothic" panose="020F0302020204030204"/>
                        </a:defRPr>
                      </a:lvl3pPr>
                      <a:lvl4pPr marL="1371600" algn="l" defTabSz="457200" rtl="0" eaLnBrk="1" latinLnBrk="0" hangingPunct="1">
                        <a:defRPr sz="1800" kern="1200">
                          <a:solidFill>
                            <a:schemeClr val="tx1"/>
                          </a:solidFill>
                          <a:latin typeface="Century Gothic" panose="020F0302020204030204"/>
                        </a:defRPr>
                      </a:lvl4pPr>
                      <a:lvl5pPr marL="1828800" algn="l" defTabSz="457200" rtl="0" eaLnBrk="1" latinLnBrk="0" hangingPunct="1">
                        <a:defRPr sz="1800" kern="1200">
                          <a:solidFill>
                            <a:schemeClr val="tx1"/>
                          </a:solidFill>
                          <a:latin typeface="Century Gothic" panose="020F0302020204030204"/>
                        </a:defRPr>
                      </a:lvl5pPr>
                      <a:lvl6pPr marL="2286000" algn="l" defTabSz="457200" rtl="0" eaLnBrk="1" latinLnBrk="0" hangingPunct="1">
                        <a:defRPr sz="1800" kern="1200">
                          <a:solidFill>
                            <a:schemeClr val="tx1"/>
                          </a:solidFill>
                          <a:latin typeface="Century Gothic" panose="020F0302020204030204"/>
                        </a:defRPr>
                      </a:lvl6pPr>
                      <a:lvl7pPr marL="2743200" algn="l" defTabSz="457200" rtl="0" eaLnBrk="1" latinLnBrk="0" hangingPunct="1">
                        <a:defRPr sz="1800" kern="1200">
                          <a:solidFill>
                            <a:schemeClr val="tx1"/>
                          </a:solidFill>
                          <a:latin typeface="Century Gothic" panose="020F0302020204030204"/>
                        </a:defRPr>
                      </a:lvl7pPr>
                      <a:lvl8pPr marL="3200400" algn="l" defTabSz="457200" rtl="0" eaLnBrk="1" latinLnBrk="0" hangingPunct="1">
                        <a:defRPr sz="1800" kern="1200">
                          <a:solidFill>
                            <a:schemeClr val="tx1"/>
                          </a:solidFill>
                          <a:latin typeface="Century Gothic" panose="020F0302020204030204"/>
                        </a:defRPr>
                      </a:lvl8pPr>
                      <a:lvl9pPr marL="3657600" algn="l" defTabSz="457200" rtl="0" eaLnBrk="1" latinLnBrk="0" hangingPunct="1">
                        <a:defRPr sz="1800" kern="1200">
                          <a:solidFill>
                            <a:schemeClr val="tx1"/>
                          </a:solidFill>
                          <a:latin typeface="Century Gothic" panose="020F03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cs typeface="Arial" pitchFamily="34" charset="0"/>
                        </a:rPr>
                        <a:t>Counties 47, Sub-counties 256 with 301 TB control zones</a:t>
                      </a:r>
                    </a:p>
                  </a:txBody>
                  <a:tcPr marL="68580" marR="68580" marT="34290" marB="34290"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6050">
                <a:tc>
                  <a:txBody>
                    <a:bodyPr/>
                    <a:lstStyle>
                      <a:lvl1pPr marL="0" algn="l" defTabSz="457200" rtl="0" eaLnBrk="1" latinLnBrk="0" hangingPunct="1">
                        <a:defRPr sz="1800" kern="1200">
                          <a:solidFill>
                            <a:schemeClr val="tx1"/>
                          </a:solidFill>
                          <a:latin typeface="Century Gothic" panose="020F0302020204030204"/>
                        </a:defRPr>
                      </a:lvl1pPr>
                      <a:lvl2pPr marL="457200" algn="l" defTabSz="457200" rtl="0" eaLnBrk="1" latinLnBrk="0" hangingPunct="1">
                        <a:defRPr sz="1800" kern="1200">
                          <a:solidFill>
                            <a:schemeClr val="tx1"/>
                          </a:solidFill>
                          <a:latin typeface="Century Gothic" panose="020F0302020204030204"/>
                        </a:defRPr>
                      </a:lvl2pPr>
                      <a:lvl3pPr marL="914400" algn="l" defTabSz="457200" rtl="0" eaLnBrk="1" latinLnBrk="0" hangingPunct="1">
                        <a:defRPr sz="1800" kern="1200">
                          <a:solidFill>
                            <a:schemeClr val="tx1"/>
                          </a:solidFill>
                          <a:latin typeface="Century Gothic" panose="020F0302020204030204"/>
                        </a:defRPr>
                      </a:lvl3pPr>
                      <a:lvl4pPr marL="1371600" algn="l" defTabSz="457200" rtl="0" eaLnBrk="1" latinLnBrk="0" hangingPunct="1">
                        <a:defRPr sz="1800" kern="1200">
                          <a:solidFill>
                            <a:schemeClr val="tx1"/>
                          </a:solidFill>
                          <a:latin typeface="Century Gothic" panose="020F0302020204030204"/>
                        </a:defRPr>
                      </a:lvl4pPr>
                      <a:lvl5pPr marL="1828800" algn="l" defTabSz="457200" rtl="0" eaLnBrk="1" latinLnBrk="0" hangingPunct="1">
                        <a:defRPr sz="1800" kern="1200">
                          <a:solidFill>
                            <a:schemeClr val="tx1"/>
                          </a:solidFill>
                          <a:latin typeface="Century Gothic" panose="020F0302020204030204"/>
                        </a:defRPr>
                      </a:lvl5pPr>
                      <a:lvl6pPr marL="2286000" algn="l" defTabSz="457200" rtl="0" eaLnBrk="1" latinLnBrk="0" hangingPunct="1">
                        <a:defRPr sz="1800" kern="1200">
                          <a:solidFill>
                            <a:schemeClr val="tx1"/>
                          </a:solidFill>
                          <a:latin typeface="Century Gothic" panose="020F0302020204030204"/>
                        </a:defRPr>
                      </a:lvl6pPr>
                      <a:lvl7pPr marL="2743200" algn="l" defTabSz="457200" rtl="0" eaLnBrk="1" latinLnBrk="0" hangingPunct="1">
                        <a:defRPr sz="1800" kern="1200">
                          <a:solidFill>
                            <a:schemeClr val="tx1"/>
                          </a:solidFill>
                          <a:latin typeface="Century Gothic" panose="020F0302020204030204"/>
                        </a:defRPr>
                      </a:lvl7pPr>
                      <a:lvl8pPr marL="3200400" algn="l" defTabSz="457200" rtl="0" eaLnBrk="1" latinLnBrk="0" hangingPunct="1">
                        <a:defRPr sz="1800" kern="1200">
                          <a:solidFill>
                            <a:schemeClr val="tx1"/>
                          </a:solidFill>
                          <a:latin typeface="Century Gothic" panose="020F0302020204030204"/>
                        </a:defRPr>
                      </a:lvl8pPr>
                      <a:lvl9pPr marL="3657600" algn="l" defTabSz="457200" rtl="0" eaLnBrk="1" latinLnBrk="0" hangingPunct="1">
                        <a:defRPr sz="1800" kern="1200">
                          <a:solidFill>
                            <a:schemeClr val="tx1"/>
                          </a:solidFill>
                          <a:latin typeface="Century Gothic" panose="020F03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cs typeface="Arial" pitchFamily="34" charset="0"/>
                        </a:rPr>
                        <a:t>Population</a:t>
                      </a:r>
                    </a:p>
                  </a:txBody>
                  <a:tcPr marL="68580" marR="68580" marT="34290" marB="34290"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Century Gothic" panose="020F0302020204030204"/>
                        </a:defRPr>
                      </a:lvl1pPr>
                      <a:lvl2pPr marL="457200" algn="l" defTabSz="457200" rtl="0" eaLnBrk="1" latinLnBrk="0" hangingPunct="1">
                        <a:defRPr sz="1800" kern="1200">
                          <a:solidFill>
                            <a:schemeClr val="tx1"/>
                          </a:solidFill>
                          <a:latin typeface="Century Gothic" panose="020F0302020204030204"/>
                        </a:defRPr>
                      </a:lvl2pPr>
                      <a:lvl3pPr marL="914400" algn="l" defTabSz="457200" rtl="0" eaLnBrk="1" latinLnBrk="0" hangingPunct="1">
                        <a:defRPr sz="1800" kern="1200">
                          <a:solidFill>
                            <a:schemeClr val="tx1"/>
                          </a:solidFill>
                          <a:latin typeface="Century Gothic" panose="020F0302020204030204"/>
                        </a:defRPr>
                      </a:lvl3pPr>
                      <a:lvl4pPr marL="1371600" algn="l" defTabSz="457200" rtl="0" eaLnBrk="1" latinLnBrk="0" hangingPunct="1">
                        <a:defRPr sz="1800" kern="1200">
                          <a:solidFill>
                            <a:schemeClr val="tx1"/>
                          </a:solidFill>
                          <a:latin typeface="Century Gothic" panose="020F0302020204030204"/>
                        </a:defRPr>
                      </a:lvl4pPr>
                      <a:lvl5pPr marL="1828800" algn="l" defTabSz="457200" rtl="0" eaLnBrk="1" latinLnBrk="0" hangingPunct="1">
                        <a:defRPr sz="1800" kern="1200">
                          <a:solidFill>
                            <a:schemeClr val="tx1"/>
                          </a:solidFill>
                          <a:latin typeface="Century Gothic" panose="020F0302020204030204"/>
                        </a:defRPr>
                      </a:lvl5pPr>
                      <a:lvl6pPr marL="2286000" algn="l" defTabSz="457200" rtl="0" eaLnBrk="1" latinLnBrk="0" hangingPunct="1">
                        <a:defRPr sz="1800" kern="1200">
                          <a:solidFill>
                            <a:schemeClr val="tx1"/>
                          </a:solidFill>
                          <a:latin typeface="Century Gothic" panose="020F0302020204030204"/>
                        </a:defRPr>
                      </a:lvl6pPr>
                      <a:lvl7pPr marL="2743200" algn="l" defTabSz="457200" rtl="0" eaLnBrk="1" latinLnBrk="0" hangingPunct="1">
                        <a:defRPr sz="1800" kern="1200">
                          <a:solidFill>
                            <a:schemeClr val="tx1"/>
                          </a:solidFill>
                          <a:latin typeface="Century Gothic" panose="020F0302020204030204"/>
                        </a:defRPr>
                      </a:lvl7pPr>
                      <a:lvl8pPr marL="3200400" algn="l" defTabSz="457200" rtl="0" eaLnBrk="1" latinLnBrk="0" hangingPunct="1">
                        <a:defRPr sz="1800" kern="1200">
                          <a:solidFill>
                            <a:schemeClr val="tx1"/>
                          </a:solidFill>
                          <a:latin typeface="Century Gothic" panose="020F0302020204030204"/>
                        </a:defRPr>
                      </a:lvl8pPr>
                      <a:lvl9pPr marL="3657600" algn="l" defTabSz="457200" rtl="0" eaLnBrk="1" latinLnBrk="0" hangingPunct="1">
                        <a:defRPr sz="1800" kern="1200">
                          <a:solidFill>
                            <a:schemeClr val="tx1"/>
                          </a:solidFill>
                          <a:latin typeface="Century Gothic" panose="020F03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cs typeface="Arial" pitchFamily="34" charset="0"/>
                        </a:rPr>
                        <a:t> 54 million</a:t>
                      </a:r>
                    </a:p>
                  </a:txBody>
                  <a:tcPr marL="68580" marR="68580" marT="34290" marB="34290"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1"/>
                  </a:ext>
                </a:extLst>
              </a:tr>
            </a:tbl>
          </a:graphicData>
        </a:graphic>
      </p:graphicFrame>
      <p:graphicFrame>
        <p:nvGraphicFramePr>
          <p:cNvPr id="10" name="Table 10">
            <a:extLst>
              <a:ext uri="{FF2B5EF4-FFF2-40B4-BE49-F238E27FC236}">
                <a16:creationId xmlns:a16="http://schemas.microsoft.com/office/drawing/2014/main" id="{42AE1752-0025-1AC1-5070-7DFE21EBD9B4}"/>
              </a:ext>
            </a:extLst>
          </p:cNvPr>
          <p:cNvGraphicFramePr>
            <a:graphicFrameLocks/>
          </p:cNvGraphicFramePr>
          <p:nvPr>
            <p:extLst>
              <p:ext uri="{D42A27DB-BD31-4B8C-83A1-F6EECF244321}">
                <p14:modId xmlns:p14="http://schemas.microsoft.com/office/powerpoint/2010/main" val="1100489424"/>
              </p:ext>
            </p:extLst>
          </p:nvPr>
        </p:nvGraphicFramePr>
        <p:xfrm>
          <a:off x="3947712" y="1478543"/>
          <a:ext cx="5105012" cy="3386065"/>
        </p:xfrm>
        <a:graphic>
          <a:graphicData uri="http://schemas.openxmlformats.org/drawingml/2006/table">
            <a:tbl>
              <a:tblPr firstRow="1" bandRow="1">
                <a:solidFill>
                  <a:schemeClr val="bg1"/>
                </a:solidFill>
                <a:tableStyleId>{5C22544A-7EE6-4342-B048-85BDC9FD1C3A}</a:tableStyleId>
              </a:tblPr>
              <a:tblGrid>
                <a:gridCol w="1863470">
                  <a:extLst>
                    <a:ext uri="{9D8B030D-6E8A-4147-A177-3AD203B41FA5}">
                      <a16:colId xmlns:a16="http://schemas.microsoft.com/office/drawing/2014/main" val="59968077"/>
                    </a:ext>
                  </a:extLst>
                </a:gridCol>
                <a:gridCol w="1554597">
                  <a:extLst>
                    <a:ext uri="{9D8B030D-6E8A-4147-A177-3AD203B41FA5}">
                      <a16:colId xmlns:a16="http://schemas.microsoft.com/office/drawing/2014/main" val="2568035117"/>
                    </a:ext>
                  </a:extLst>
                </a:gridCol>
                <a:gridCol w="1686945">
                  <a:extLst>
                    <a:ext uri="{9D8B030D-6E8A-4147-A177-3AD203B41FA5}">
                      <a16:colId xmlns:a16="http://schemas.microsoft.com/office/drawing/2014/main" val="1348605625"/>
                    </a:ext>
                  </a:extLst>
                </a:gridCol>
              </a:tblGrid>
              <a:tr h="388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spc="0" normalizeH="0" baseline="0" dirty="0">
                        <a:ln>
                          <a:noFill/>
                        </a:ln>
                        <a:solidFill>
                          <a:schemeClr val="bg1"/>
                        </a:solidFill>
                        <a:effectLst/>
                        <a:latin typeface="Arial" pitchFamily="34" charset="0"/>
                        <a:cs typeface="Arial" pitchFamily="34" charset="0"/>
                      </a:endParaRPr>
                    </a:p>
                  </a:txBody>
                  <a:tcPr marL="103273" marR="59581" marT="79441" marB="79441" anchor="ctr" horzOverflow="overflow">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spc="0" normalizeH="0" baseline="0" dirty="0">
                          <a:ln>
                            <a:noFill/>
                          </a:ln>
                          <a:solidFill>
                            <a:schemeClr val="bg1"/>
                          </a:solidFill>
                          <a:effectLst/>
                          <a:latin typeface="Arial" pitchFamily="34" charset="0"/>
                          <a:cs typeface="Arial" pitchFamily="34" charset="0"/>
                        </a:rPr>
                        <a:t>Total</a:t>
                      </a:r>
                    </a:p>
                  </a:txBody>
                  <a:tcPr marL="103273" marR="59581" marT="79441" marB="79441" anchor="ctr" horzOverflow="overflow">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r>
                        <a:rPr lang="en-GB" sz="1000" b="0" cap="none" spc="0" dirty="0">
                          <a:solidFill>
                            <a:schemeClr val="bg1"/>
                          </a:solidFill>
                        </a:rPr>
                        <a:t>Private</a:t>
                      </a:r>
                    </a:p>
                  </a:txBody>
                  <a:tcPr marL="103273" marR="79441" marT="79441" marB="7944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3417667028"/>
                  </a:ext>
                </a:extLst>
              </a:tr>
              <a:tr h="4850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a:ln>
                            <a:noFill/>
                          </a:ln>
                          <a:solidFill>
                            <a:schemeClr val="tx1"/>
                          </a:solidFill>
                          <a:effectLst/>
                          <a:latin typeface="Arial" pitchFamily="34" charset="0"/>
                          <a:cs typeface="Arial" pitchFamily="34" charset="0"/>
                        </a:rPr>
                        <a:t>Total no. of health facilities</a:t>
                      </a:r>
                    </a:p>
                  </a:txBody>
                  <a:tcPr marL="103273" marR="59581" marT="79441" marB="79441" anchor="ctr" horzOverflow="overflow">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a:ln>
                            <a:noFill/>
                          </a:ln>
                          <a:solidFill>
                            <a:schemeClr val="tx1"/>
                          </a:solidFill>
                          <a:effectLst/>
                          <a:latin typeface="Arial" pitchFamily="34" charset="0"/>
                          <a:cs typeface="Arial" pitchFamily="34" charset="0"/>
                        </a:rPr>
                        <a:t>15,000</a:t>
                      </a:r>
                    </a:p>
                  </a:txBody>
                  <a:tcPr marL="103273" marR="59581" marT="79441" marB="79441" anchor="ctr"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r>
                        <a:rPr lang="en-GB" sz="1000" cap="none" spc="0" dirty="0">
                          <a:solidFill>
                            <a:schemeClr val="tx1"/>
                          </a:solidFill>
                        </a:rPr>
                        <a:t>48%</a:t>
                      </a:r>
                    </a:p>
                  </a:txBody>
                  <a:tcPr marL="103273" marR="79441" marT="79441" marB="79441" anchor="ctr">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3651693328"/>
                  </a:ext>
                </a:extLst>
              </a:tr>
              <a:tr h="578592">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a:ln>
                            <a:noFill/>
                          </a:ln>
                          <a:solidFill>
                            <a:schemeClr val="tx1"/>
                          </a:solidFill>
                          <a:effectLst/>
                          <a:latin typeface="Arial" pitchFamily="34" charset="0"/>
                          <a:cs typeface="Arial" pitchFamily="34" charset="0"/>
                        </a:rPr>
                        <a:t>Number of TB treatment sites</a:t>
                      </a:r>
                    </a:p>
                  </a:txBody>
                  <a:tcPr marL="103273" marR="59581" marT="79441" marB="79441" anchor="ctr"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a:ln>
                            <a:noFill/>
                          </a:ln>
                          <a:solidFill>
                            <a:schemeClr val="tx1"/>
                          </a:solidFill>
                          <a:effectLst/>
                          <a:latin typeface="Arial" pitchFamily="34" charset="0"/>
                          <a:cs typeface="Arial" pitchFamily="34" charset="0"/>
                        </a:rPr>
                        <a:t>4,500</a:t>
                      </a:r>
                    </a:p>
                  </a:txBody>
                  <a:tcPr marL="103273" marR="59581" marT="79441" marB="79441" anchor="ctr"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r>
                        <a:rPr lang="en-GB" sz="1000" cap="none" spc="0" dirty="0">
                          <a:solidFill>
                            <a:schemeClr val="tx1"/>
                          </a:solidFill>
                        </a:rPr>
                        <a:t>27.2%</a:t>
                      </a:r>
                    </a:p>
                  </a:txBody>
                  <a:tcPr marL="103273" marR="79441" marT="79441" marB="79441" anchor="ctr">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785014224"/>
                  </a:ext>
                </a:extLst>
              </a:tr>
              <a:tr h="578592">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a:ln>
                            <a:noFill/>
                          </a:ln>
                          <a:solidFill>
                            <a:schemeClr val="tx1"/>
                          </a:solidFill>
                          <a:effectLst/>
                          <a:latin typeface="Arial" pitchFamily="34" charset="0"/>
                          <a:cs typeface="Arial" pitchFamily="34" charset="0"/>
                        </a:rPr>
                        <a:t>Number of microscopy diagnostic sites</a:t>
                      </a:r>
                    </a:p>
                  </a:txBody>
                  <a:tcPr marL="103273" marR="59581" marT="79441" marB="79441" anchor="ctr" horzOverflow="overflow">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a:ln>
                            <a:noFill/>
                          </a:ln>
                          <a:solidFill>
                            <a:schemeClr val="tx1"/>
                          </a:solidFill>
                          <a:effectLst/>
                          <a:latin typeface="Arial" pitchFamily="34" charset="0"/>
                          <a:cs typeface="Arial" pitchFamily="34" charset="0"/>
                        </a:rPr>
                        <a:t>2,700</a:t>
                      </a:r>
                    </a:p>
                  </a:txBody>
                  <a:tcPr marL="103273" marR="59581" marT="79441" marB="79441" anchor="ctr"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GB" sz="1000" cap="none" spc="0" dirty="0">
                          <a:solidFill>
                            <a:schemeClr val="tx1"/>
                          </a:solidFill>
                        </a:rPr>
                        <a:t>7.8%</a:t>
                      </a:r>
                    </a:p>
                  </a:txBody>
                  <a:tcPr marL="103273" marR="79441" marT="79441" marB="79441"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661283583"/>
                  </a:ext>
                </a:extLst>
              </a:tr>
              <a:tr h="578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a:ln>
                            <a:noFill/>
                          </a:ln>
                          <a:solidFill>
                            <a:schemeClr val="tx1"/>
                          </a:solidFill>
                          <a:effectLst/>
                          <a:latin typeface="Arial" pitchFamily="34" charset="0"/>
                          <a:cs typeface="Arial" pitchFamily="34" charset="0"/>
                        </a:rPr>
                        <a:t>Central culture and molecular labs</a:t>
                      </a:r>
                    </a:p>
                  </a:txBody>
                  <a:tcPr marL="103273" marR="59581" marT="79441" marB="79441" anchor="ctr"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a:ln>
                            <a:noFill/>
                          </a:ln>
                          <a:solidFill>
                            <a:schemeClr val="tx1"/>
                          </a:solidFill>
                          <a:effectLst/>
                          <a:latin typeface="Arial" pitchFamily="34" charset="0"/>
                          <a:cs typeface="Arial" pitchFamily="34" charset="0"/>
                        </a:rPr>
                        <a:t>5</a:t>
                      </a:r>
                    </a:p>
                  </a:txBody>
                  <a:tcPr marL="103273" marR="59581" marT="79441" marB="79441" anchor="ctr"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r>
                        <a:rPr lang="en-GB" sz="1000" cap="none" spc="0" dirty="0">
                          <a:solidFill>
                            <a:schemeClr val="tx1"/>
                          </a:solidFill>
                        </a:rPr>
                        <a:t>0%</a:t>
                      </a:r>
                    </a:p>
                  </a:txBody>
                  <a:tcPr marL="103273" marR="79441" marT="79441" marB="79441" anchor="ctr">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685318651"/>
                  </a:ext>
                </a:extLst>
              </a:tr>
              <a:tr h="388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a:ln>
                            <a:noFill/>
                          </a:ln>
                          <a:solidFill>
                            <a:schemeClr val="tx1"/>
                          </a:solidFill>
                          <a:effectLst/>
                          <a:latin typeface="Arial" pitchFamily="34" charset="0"/>
                          <a:cs typeface="Arial" pitchFamily="34" charset="0"/>
                        </a:rPr>
                        <a:t>Digital chest x-ray</a:t>
                      </a:r>
                    </a:p>
                  </a:txBody>
                  <a:tcPr marL="103273" marR="59581" marT="79441" marB="79441" anchor="ctr" horzOverflow="overflow">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a:ln>
                            <a:noFill/>
                          </a:ln>
                          <a:solidFill>
                            <a:schemeClr val="tx1"/>
                          </a:solidFill>
                          <a:effectLst/>
                          <a:latin typeface="Arial" pitchFamily="34" charset="0"/>
                          <a:cs typeface="Arial" pitchFamily="34" charset="0"/>
                        </a:rPr>
                        <a:t>130</a:t>
                      </a:r>
                    </a:p>
                  </a:txBody>
                  <a:tcPr marL="103273" marR="59581" marT="79441" marB="79441" anchor="ctr"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GB" sz="1000" cap="none" spc="0" dirty="0">
                          <a:solidFill>
                            <a:schemeClr val="tx1"/>
                          </a:solidFill>
                        </a:rPr>
                        <a:t>*</a:t>
                      </a:r>
                    </a:p>
                  </a:txBody>
                  <a:tcPr marL="103273" marR="79441" marT="79441" marB="79441"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953525287"/>
                  </a:ext>
                </a:extLst>
              </a:tr>
              <a:tr h="388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err="1">
                          <a:ln>
                            <a:noFill/>
                          </a:ln>
                          <a:solidFill>
                            <a:schemeClr val="tx1"/>
                          </a:solidFill>
                          <a:effectLst/>
                          <a:latin typeface="Arial" pitchFamily="34" charset="0"/>
                          <a:cs typeface="Arial" pitchFamily="34" charset="0"/>
                        </a:rPr>
                        <a:t>mWRD</a:t>
                      </a:r>
                      <a:endParaRPr kumimoji="0" lang="en-US" sz="1000" b="1" i="0" u="none" strike="noStrike" cap="none" spc="0" normalizeH="0" baseline="0" dirty="0">
                        <a:ln>
                          <a:noFill/>
                        </a:ln>
                        <a:solidFill>
                          <a:schemeClr val="tx1"/>
                        </a:solidFill>
                        <a:effectLst/>
                        <a:latin typeface="Arial" pitchFamily="34" charset="0"/>
                        <a:cs typeface="Arial" pitchFamily="34" charset="0"/>
                      </a:endParaRPr>
                    </a:p>
                  </a:txBody>
                  <a:tcPr marL="103273" marR="59581" marT="79441" marB="79441" anchor="ctr"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spc="0" normalizeH="0" baseline="0" dirty="0">
                          <a:ln>
                            <a:noFill/>
                          </a:ln>
                          <a:solidFill>
                            <a:schemeClr val="tx1"/>
                          </a:solidFill>
                          <a:effectLst/>
                          <a:latin typeface="Arial" pitchFamily="34" charset="0"/>
                          <a:cs typeface="Arial" pitchFamily="34" charset="0"/>
                        </a:rPr>
                        <a:t>304</a:t>
                      </a:r>
                    </a:p>
                  </a:txBody>
                  <a:tcPr marL="103273" marR="59581" marT="79441" marB="79441" anchor="ctr"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r>
                        <a:rPr lang="en-GB" sz="1000" cap="none" spc="0" dirty="0">
                          <a:solidFill>
                            <a:schemeClr val="tx1"/>
                          </a:solidFill>
                        </a:rPr>
                        <a:t>16%</a:t>
                      </a:r>
                    </a:p>
                  </a:txBody>
                  <a:tcPr marL="103273" marR="79441" marT="79441" marB="79441" anchor="ctr">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052526517"/>
                  </a:ext>
                </a:extLst>
              </a:tr>
            </a:tbl>
          </a:graphicData>
        </a:graphic>
      </p:graphicFrame>
    </p:spTree>
    <p:custDataLst>
      <p:tags r:id="rId1"/>
    </p:custDataLst>
    <p:extLst>
      <p:ext uri="{BB962C8B-B14F-4D97-AF65-F5344CB8AC3E}">
        <p14:creationId xmlns:p14="http://schemas.microsoft.com/office/powerpoint/2010/main" val="296708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Context –Kenya TB Burden </a:t>
            </a:r>
          </a:p>
        </p:txBody>
      </p:sp>
      <p:pic>
        <p:nvPicPr>
          <p:cNvPr id="2" name="Picture 1">
            <a:extLst>
              <a:ext uri="{FF2B5EF4-FFF2-40B4-BE49-F238E27FC236}">
                <a16:creationId xmlns:a16="http://schemas.microsoft.com/office/drawing/2014/main" id="{5A63424D-8D3E-264D-E88F-D2BE450FD28D}"/>
              </a:ext>
            </a:extLst>
          </p:cNvPr>
          <p:cNvPicPr>
            <a:picLocks noChangeAspect="1"/>
          </p:cNvPicPr>
          <p:nvPr/>
        </p:nvPicPr>
        <p:blipFill>
          <a:blip r:embed="rId3"/>
          <a:stretch>
            <a:fillRect/>
          </a:stretch>
        </p:blipFill>
        <p:spPr>
          <a:xfrm>
            <a:off x="3247949" y="485283"/>
            <a:ext cx="5896051" cy="4408586"/>
          </a:xfrm>
          <a:prstGeom prst="rect">
            <a:avLst/>
          </a:prstGeom>
        </p:spPr>
      </p:pic>
      <p:pic>
        <p:nvPicPr>
          <p:cNvPr id="6" name="Picture 5">
            <a:extLst>
              <a:ext uri="{FF2B5EF4-FFF2-40B4-BE49-F238E27FC236}">
                <a16:creationId xmlns:a16="http://schemas.microsoft.com/office/drawing/2014/main" id="{A9700826-6DB7-A50B-FDB2-583E39A550D1}"/>
              </a:ext>
            </a:extLst>
          </p:cNvPr>
          <p:cNvPicPr>
            <a:picLocks noChangeAspect="1"/>
          </p:cNvPicPr>
          <p:nvPr/>
        </p:nvPicPr>
        <p:blipFill>
          <a:blip r:embed="rId4"/>
          <a:stretch>
            <a:fillRect/>
          </a:stretch>
        </p:blipFill>
        <p:spPr>
          <a:xfrm>
            <a:off x="0" y="485282"/>
            <a:ext cx="3124353" cy="4408587"/>
          </a:xfrm>
          <a:prstGeom prst="rect">
            <a:avLst/>
          </a:prstGeom>
        </p:spPr>
      </p:pic>
    </p:spTree>
    <p:custDataLst>
      <p:tags r:id="rId1"/>
    </p:custDataLst>
    <p:extLst>
      <p:ext uri="{BB962C8B-B14F-4D97-AF65-F5344CB8AC3E}">
        <p14:creationId xmlns:p14="http://schemas.microsoft.com/office/powerpoint/2010/main" val="298433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5</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t>Impact progress: Incidence &amp; mortality trends</a:t>
            </a:r>
            <a:endParaRPr lang="en-US" dirty="0">
              <a:solidFill>
                <a:schemeClr val="tx2"/>
              </a:solidFill>
            </a:endParaRPr>
          </a:p>
        </p:txBody>
      </p:sp>
      <p:pic>
        <p:nvPicPr>
          <p:cNvPr id="2" name="Picture 1">
            <a:extLst>
              <a:ext uri="{FF2B5EF4-FFF2-40B4-BE49-F238E27FC236}">
                <a16:creationId xmlns:a16="http://schemas.microsoft.com/office/drawing/2014/main" id="{3E26C6DB-4522-E5C2-2AB1-1EAFF3E7AF36}"/>
              </a:ext>
            </a:extLst>
          </p:cNvPr>
          <p:cNvPicPr>
            <a:picLocks noChangeAspect="1"/>
          </p:cNvPicPr>
          <p:nvPr/>
        </p:nvPicPr>
        <p:blipFill>
          <a:blip r:embed="rId3"/>
          <a:stretch>
            <a:fillRect/>
          </a:stretch>
        </p:blipFill>
        <p:spPr>
          <a:xfrm>
            <a:off x="117043" y="819302"/>
            <a:ext cx="3569818" cy="3847798"/>
          </a:xfrm>
          <a:prstGeom prst="rect">
            <a:avLst/>
          </a:prstGeom>
        </p:spPr>
      </p:pic>
      <p:pic>
        <p:nvPicPr>
          <p:cNvPr id="11" name="Content Placeholder 10">
            <a:extLst>
              <a:ext uri="{FF2B5EF4-FFF2-40B4-BE49-F238E27FC236}">
                <a16:creationId xmlns:a16="http://schemas.microsoft.com/office/drawing/2014/main" id="{40316B72-4FB9-37AB-2B9B-8E5949FC7438}"/>
              </a:ext>
            </a:extLst>
          </p:cNvPr>
          <p:cNvPicPr>
            <a:picLocks noGrp="1" noChangeAspect="1"/>
          </p:cNvPicPr>
          <p:nvPr>
            <p:ph idx="1"/>
          </p:nvPr>
        </p:nvPicPr>
        <p:blipFill>
          <a:blip r:embed="rId4"/>
          <a:stretch>
            <a:fillRect/>
          </a:stretch>
        </p:blipFill>
        <p:spPr>
          <a:xfrm>
            <a:off x="3789274" y="485282"/>
            <a:ext cx="4915814" cy="4181817"/>
          </a:xfrm>
        </p:spPr>
      </p:pic>
    </p:spTree>
    <p:custDataLst>
      <p:tags r:id="rId1"/>
    </p:custDataLst>
    <p:extLst>
      <p:ext uri="{BB962C8B-B14F-4D97-AF65-F5344CB8AC3E}">
        <p14:creationId xmlns:p14="http://schemas.microsoft.com/office/powerpoint/2010/main" val="68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814646" y="1848107"/>
            <a:ext cx="7643553" cy="1754326"/>
          </a:xfrm>
        </p:spPr>
        <p:txBody>
          <a:bodyPr/>
          <a:lstStyle/>
          <a:p>
            <a:r>
              <a:rPr lang="en-US" dirty="0"/>
              <a:t>Data-Driven Strategies: </a:t>
            </a:r>
            <a:br>
              <a:rPr lang="en-US" dirty="0"/>
            </a:br>
            <a:r>
              <a:rPr lang="en-US" b="0" dirty="0"/>
              <a:t>Update on national TB M&amp;E, surveillance, and data use</a:t>
            </a:r>
          </a:p>
        </p:txBody>
      </p:sp>
    </p:spTree>
    <p:custDataLst>
      <p:tags r:id="rId1"/>
    </p:custDataLst>
    <p:extLst>
      <p:ext uri="{BB962C8B-B14F-4D97-AF65-F5344CB8AC3E}">
        <p14:creationId xmlns:p14="http://schemas.microsoft.com/office/powerpoint/2010/main" val="29278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102412" y="607162"/>
            <a:ext cx="8953805" cy="4272076"/>
          </a:xfrm>
        </p:spPr>
        <p:txBody>
          <a:bodyPr/>
          <a:lstStyle/>
          <a:p>
            <a:r>
              <a:rPr lang="en-US" dirty="0"/>
              <a:t>NSP M&amp;E plan with comprehensive indicators with targets set at national level</a:t>
            </a:r>
          </a:p>
          <a:p>
            <a:r>
              <a:rPr lang="en-US" dirty="0"/>
              <a:t>Digitization of routine reporting for comprehensive and easy to use data collection; </a:t>
            </a:r>
            <a:r>
              <a:rPr lang="en-US" dirty="0">
                <a:solidFill>
                  <a:srgbClr val="FF0000"/>
                </a:solidFill>
              </a:rPr>
              <a:t>TIBU, T-</a:t>
            </a:r>
            <a:r>
              <a:rPr lang="en-US" dirty="0" err="1">
                <a:solidFill>
                  <a:srgbClr val="FF0000"/>
                </a:solidFill>
              </a:rPr>
              <a:t>bu</a:t>
            </a:r>
            <a:r>
              <a:rPr lang="en-US" dirty="0">
                <a:solidFill>
                  <a:srgbClr val="FF0000"/>
                </a:solidFill>
              </a:rPr>
              <a:t> lite</a:t>
            </a:r>
            <a:r>
              <a:rPr lang="en-US" dirty="0"/>
              <a:t> for case based data collection at all levels</a:t>
            </a:r>
          </a:p>
          <a:p>
            <a:r>
              <a:rPr lang="en-US" b="1" dirty="0"/>
              <a:t>Standardization of reporting </a:t>
            </a:r>
            <a:r>
              <a:rPr lang="en-US" dirty="0"/>
              <a:t>for ease of data analysis at all levels with national coverage</a:t>
            </a:r>
          </a:p>
          <a:p>
            <a:r>
              <a:rPr lang="en-US" dirty="0"/>
              <a:t>System integration; TIBU  with KHIS2 , other  data sources</a:t>
            </a:r>
          </a:p>
          <a:p>
            <a:r>
              <a:rPr lang="en-US" dirty="0"/>
              <a:t>Capacity building of health care workers at all levels on TB reporting and D4D</a:t>
            </a:r>
          </a:p>
          <a:p>
            <a:r>
              <a:rPr lang="en-US" dirty="0"/>
              <a:t>Data dissemination through timely annual reports, quarterly bulletins and now TIBU dashboards including PPM dashboards deployed in NTP website</a:t>
            </a:r>
          </a:p>
          <a:p>
            <a:r>
              <a:rPr lang="en-US" dirty="0"/>
              <a:t>Feedback mechanisms through routine data and performance reviews</a:t>
            </a:r>
          </a:p>
          <a:p>
            <a:r>
              <a:rPr lang="en-US" dirty="0"/>
              <a:t>Routine Data Quality Audits (DQAs)</a:t>
            </a:r>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t>Strategies for effective TB data use</a:t>
            </a:r>
            <a:endParaRPr lang="en-US" dirty="0">
              <a:solidFill>
                <a:schemeClr val="tx2"/>
              </a:solidFill>
            </a:endParaRPr>
          </a:p>
        </p:txBody>
      </p:sp>
    </p:spTree>
    <p:custDataLst>
      <p:tags r:id="rId1"/>
    </p:custDataLst>
    <p:extLst>
      <p:ext uri="{BB962C8B-B14F-4D97-AF65-F5344CB8AC3E}">
        <p14:creationId xmlns:p14="http://schemas.microsoft.com/office/powerpoint/2010/main" val="172056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182880" y="541325"/>
            <a:ext cx="8808719" cy="4118457"/>
          </a:xfrm>
        </p:spPr>
        <p:txBody>
          <a:bodyPr/>
          <a:lstStyle/>
          <a:p>
            <a:r>
              <a:rPr lang="en-US" dirty="0"/>
              <a:t>Introduction of </a:t>
            </a:r>
            <a:r>
              <a:rPr lang="en-US" dirty="0">
                <a:solidFill>
                  <a:srgbClr val="FF0000"/>
                </a:solidFill>
              </a:rPr>
              <a:t>t-</a:t>
            </a:r>
            <a:r>
              <a:rPr lang="en-US" dirty="0" err="1">
                <a:solidFill>
                  <a:srgbClr val="FF0000"/>
                </a:solidFill>
              </a:rPr>
              <a:t>bu</a:t>
            </a:r>
            <a:r>
              <a:rPr lang="en-US" dirty="0">
                <a:solidFill>
                  <a:srgbClr val="FF0000"/>
                </a:solidFill>
              </a:rPr>
              <a:t> lite </a:t>
            </a:r>
            <a:r>
              <a:rPr lang="en-US" dirty="0"/>
              <a:t>at facility level; case based system </a:t>
            </a:r>
          </a:p>
          <a:p>
            <a:r>
              <a:rPr lang="en-US" dirty="0"/>
              <a:t>Availability of interactive data visualization dashboards in out TB surveillance system (TIBU) that includes PPM </a:t>
            </a:r>
          </a:p>
          <a:p>
            <a:r>
              <a:rPr lang="en-US" dirty="0"/>
              <a:t>Revision of M&amp;E tools; new short term regimen for children and DR TB, new diagnostic tools</a:t>
            </a:r>
          </a:p>
          <a:p>
            <a:r>
              <a:rPr lang="en-US" dirty="0"/>
              <a:t>TIBU integration with labware and TIBULIMS</a:t>
            </a:r>
          </a:p>
          <a:p>
            <a:r>
              <a:rPr lang="en-US" dirty="0"/>
              <a:t>Revision and updating of TIBU architecture is currently on going</a:t>
            </a:r>
          </a:p>
          <a:p>
            <a:r>
              <a:rPr lang="en-US" dirty="0"/>
              <a:t>Availability of a MOH virtual Academy with TB data recording and reporting tools module</a:t>
            </a:r>
          </a:p>
          <a:p>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t>Recent development and changes in M&amp;E system</a:t>
            </a:r>
            <a:endParaRPr lang="en-US" dirty="0">
              <a:solidFill>
                <a:schemeClr val="tx2"/>
              </a:solidFill>
            </a:endParaRPr>
          </a:p>
        </p:txBody>
      </p:sp>
    </p:spTree>
    <p:custDataLst>
      <p:tags r:id="rId1"/>
    </p:custDataLst>
    <p:extLst>
      <p:ext uri="{BB962C8B-B14F-4D97-AF65-F5344CB8AC3E}">
        <p14:creationId xmlns:p14="http://schemas.microsoft.com/office/powerpoint/2010/main" val="372339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182880" y="541325"/>
            <a:ext cx="8808719" cy="4118457"/>
          </a:xfrm>
        </p:spPr>
        <p:txBody>
          <a:bodyPr/>
          <a:lstStyle/>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Common challenges in M&amp;E system</a:t>
            </a:r>
          </a:p>
        </p:txBody>
      </p:sp>
      <p:pic>
        <p:nvPicPr>
          <p:cNvPr id="6" name="Picture 5">
            <a:extLst>
              <a:ext uri="{FF2B5EF4-FFF2-40B4-BE49-F238E27FC236}">
                <a16:creationId xmlns:a16="http://schemas.microsoft.com/office/drawing/2014/main" id="{0CB891CF-C5F1-7296-378A-B95B4304CE54}"/>
              </a:ext>
            </a:extLst>
          </p:cNvPr>
          <p:cNvPicPr>
            <a:picLocks noChangeAspect="1"/>
          </p:cNvPicPr>
          <p:nvPr/>
        </p:nvPicPr>
        <p:blipFill>
          <a:blip r:embed="rId3"/>
          <a:stretch>
            <a:fillRect/>
          </a:stretch>
        </p:blipFill>
        <p:spPr>
          <a:xfrm>
            <a:off x="0" y="621792"/>
            <a:ext cx="9144000" cy="4176979"/>
          </a:xfrm>
          <a:prstGeom prst="rect">
            <a:avLst/>
          </a:prstGeom>
        </p:spPr>
      </p:pic>
    </p:spTree>
    <p:custDataLst>
      <p:tags r:id="rId1"/>
    </p:custDataLst>
    <p:extLst>
      <p:ext uri="{BB962C8B-B14F-4D97-AF65-F5344CB8AC3E}">
        <p14:creationId xmlns:p14="http://schemas.microsoft.com/office/powerpoint/2010/main" val="40771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C2A9E3-31FA-4BC0-A641-CBA893E39C64}" vid="{8BE891BA-62AF-40B5-9E21-9D22ABE668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8573787-17db-43b5-9af3-2a45e79ab03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SharedWithUsers>
    <lcf76f155ced4ddcb4097134ff3c332f xmlns="13922b43-4eea-40f2-b18b-c20327cdf16c">
      <Terms xmlns="http://schemas.microsoft.com/office/infopath/2007/PartnerControls"/>
    </lcf76f155ced4ddcb4097134ff3c332f>
    <TaxCatchAll xmlns="d8573787-17db-43b5-9af3-2a45e79ab039"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18" ma:contentTypeDescription="Create a new document." ma:contentTypeScope="" ma:versionID="ad383e1735c938cb96aebbe739169a19">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256a16f75099712e537335b62795526c"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e2a4639-fd0e-4681-abc1-649aa37ee7ba}" ma:internalName="TaxCatchAll" ma:showField="CatchAllData" ma:web="d8573787-17db-43b5-9af3-2a45e79ab0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763E1D-10A2-4EC8-A0BD-10BFCE20FCEA}">
  <ds:schemaRefs>
    <ds:schemaRef ds:uri="http://purl.org/dc/dcmitype/"/>
    <ds:schemaRef ds:uri="http://schemas.openxmlformats.org/package/2006/metadata/core-properties"/>
    <ds:schemaRef ds:uri="13922b43-4eea-40f2-b18b-c20327cdf16c"/>
    <ds:schemaRef ds:uri="http://schemas.microsoft.com/office/2006/metadata/properties"/>
    <ds:schemaRef ds:uri="http://purl.org/dc/elements/1.1/"/>
    <ds:schemaRef ds:uri="http://www.w3.org/XML/1998/namespace"/>
    <ds:schemaRef ds:uri="d8573787-17db-43b5-9af3-2a45e79ab039"/>
    <ds:schemaRef ds:uri="http://schemas.microsoft.com/office/infopath/2007/PartnerControls"/>
    <ds:schemaRef ds:uri="http://purl.org/dc/terms/"/>
    <ds:schemaRef ds:uri="http://schemas.microsoft.com/office/2006/documentManagement/types"/>
    <ds:schemaRef ds:uri="http://schemas.microsoft.com/sharepoint/v3"/>
  </ds:schemaRefs>
</ds:datastoreItem>
</file>

<file path=customXml/itemProps2.xml><?xml version="1.0" encoding="utf-8"?>
<ds:datastoreItem xmlns:ds="http://schemas.openxmlformats.org/officeDocument/2006/customXml" ds:itemID="{00DFDCE6-48A1-49AB-B7AD-C184BDE2C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87C506-A6A9-4CF3-B46D-15DD566CAA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TB DIAH PPT Wide Template March 2024 (1)</Template>
  <TotalTime>3066</TotalTime>
  <Words>573</Words>
  <Application>Microsoft Office PowerPoint</Application>
  <PresentationFormat>Custom</PresentationFormat>
  <Paragraphs>98</Paragraphs>
  <Slides>18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Franklin Gothic Book</vt:lpstr>
      <vt:lpstr>Franklin Gothic Heavy</vt:lpstr>
      <vt:lpstr>Gill Sans MT</vt:lpstr>
      <vt:lpstr>Wingdings</vt:lpstr>
      <vt:lpstr>16.9-Template_12.7.2016</vt:lpstr>
      <vt:lpstr>1_16.9-Template_12.7.2016</vt:lpstr>
      <vt:lpstr>PowerPoint Presentation</vt:lpstr>
      <vt:lpstr>Country TB Profile and TB Situation Snapshot</vt:lpstr>
      <vt:lpstr>Context –Background </vt:lpstr>
      <vt:lpstr>Context –Kenya TB Burden </vt:lpstr>
      <vt:lpstr>Impact progress: Incidence &amp; mortality trends</vt:lpstr>
      <vt:lpstr>Data-Driven Strategies:  Update on national TB M&amp;E, surveillance, and data use</vt:lpstr>
      <vt:lpstr>Strategies for effective TB data use</vt:lpstr>
      <vt:lpstr>Recent development and changes in M&amp;E system</vt:lpstr>
      <vt:lpstr>Common challenges in M&amp;E system</vt:lpstr>
      <vt:lpstr>Vision and Upcoming initiatives</vt:lpstr>
      <vt:lpstr>Data driven Initiatives1; NSP development</vt:lpstr>
      <vt:lpstr>Data driven initiatives2: Diagnostic Network optimization</vt:lpstr>
      <vt:lpstr>TB M&amp;E Beyond Numbers: Understanding trends in  PBMEF core indicators</vt:lpstr>
      <vt:lpstr>NTP STRATEGIC OBJECTIVES 2023/24-2027/28</vt:lpstr>
      <vt:lpstr>TB Case detection and notification</vt:lpstr>
      <vt:lpstr>DR TB surveillance &amp; Notifications</vt:lpstr>
      <vt:lpstr>Trends  in TB treatment outcomes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Adamou, Bridgit</dc:creator>
  <cp:lastModifiedBy>User</cp:lastModifiedBy>
  <cp:revision>74</cp:revision>
  <dcterms:created xsi:type="dcterms:W3CDTF">2024-03-25T12:24:47Z</dcterms:created>
  <dcterms:modified xsi:type="dcterms:W3CDTF">2024-04-17T06:37:53Z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0x0101006E4A79819CA3F3428B644840049B5527</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TaxKeyword">
    <vt:lpwstr/>
  </property>
  <property fmtid="{D5CDD505-2E9C-101B-9397-08002B2CF9AE}" pid="6" name="MediaServiceImageTags">
    <vt:lpwstr/>
  </property>
</Properties>
</file>